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1" r:id="rId3"/>
    <p:sldId id="258" r:id="rId4"/>
    <p:sldId id="260" r:id="rId5"/>
    <p:sldId id="262" r:id="rId6"/>
    <p:sldId id="264" r:id="rId7"/>
    <p:sldId id="265" r:id="rId8"/>
    <p:sldId id="266" r:id="rId9"/>
    <p:sldId id="268"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9" autoAdjust="0"/>
    <p:restoredTop sz="94660"/>
  </p:normalViewPr>
  <p:slideViewPr>
    <p:cSldViewPr snapToGrid="0">
      <p:cViewPr varScale="1">
        <p:scale>
          <a:sx n="102" d="100"/>
          <a:sy n="102" d="100"/>
        </p:scale>
        <p:origin x="7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dgm:t>
        <a:bodyPr/>
        <a:lstStyle/>
        <a:p>
          <a:pPr>
            <a:defRPr cap="all"/>
          </a:pPr>
          <a:r>
            <a:rPr lang="en-US" dirty="0"/>
            <a:t>Exploratory Data analysis.</a:t>
          </a:r>
        </a:p>
      </dgm:t>
    </dgm:pt>
    <dgm:pt modelId="{9C64CC83-643C-4E12-8F97-BC19DC031190}" type="sibTrans" cxnId="{4B888393-351D-4489-90C9-5A68061AB236}">
      <dgm:prSet phldrT="03" phldr="0"/>
      <dgm:spPr/>
      <dgm:t>
        <a:bodyPr/>
        <a:lstStyle/>
        <a:p>
          <a:r>
            <a:rPr lang="en-US"/>
            <a:t>03</a:t>
          </a:r>
          <a:endParaRPr lang="en-US" dirty="0"/>
        </a:p>
      </dgm:t>
    </dgm:pt>
    <dgm:pt modelId="{2C752582-D9FF-4E04-A92F-827DB4BB5C48}" type="parTrans" cxnId="{4B888393-351D-4489-90C9-5A68061AB236}">
      <dgm:prSet/>
      <dgm:spPr/>
      <dgm:t>
        <a:bodyPr/>
        <a:lstStyle/>
        <a:p>
          <a:endParaRPr lang="en-US"/>
        </a:p>
      </dgm:t>
    </dgm:pt>
    <dgm:pt modelId="{53742231-981F-480A-940F-203EC2F7423F}">
      <dgm:prSet/>
      <dgm:spPr/>
      <dgm:t>
        <a:bodyPr/>
        <a:lstStyle/>
        <a:p>
          <a:pPr>
            <a:defRPr cap="all"/>
          </a:pPr>
          <a:r>
            <a:rPr lang="en-US" dirty="0"/>
            <a:t>Data </a:t>
          </a:r>
          <a:r>
            <a:rPr lang="en-US" dirty="0" err="1"/>
            <a:t>Visualisation</a:t>
          </a:r>
          <a:r>
            <a:rPr lang="en-US" dirty="0"/>
            <a:t> </a:t>
          </a:r>
        </a:p>
      </dgm:t>
    </dgm:pt>
    <dgm:pt modelId="{EF449C32-A7AE-4099-9E9B-9E2F736A89CE}" type="sibTrans" cxnId="{F226B1C2-5D99-403A-8240-EAD6BD4D8534}">
      <dgm:prSet phldrT="04" phldr="0"/>
      <dgm:spPr/>
      <dgm:t>
        <a:bodyPr/>
        <a:lstStyle/>
        <a:p>
          <a:r>
            <a:rPr lang="en-US"/>
            <a:t>04</a:t>
          </a:r>
        </a:p>
      </dgm:t>
    </dgm:pt>
    <dgm:pt modelId="{2FC75195-FBA1-43DE-85DD-40B4B3A2F1F3}" type="parTrans" cxnId="{F226B1C2-5D99-403A-8240-EAD6BD4D8534}">
      <dgm:prSet/>
      <dgm:spPr/>
      <dgm:t>
        <a:bodyPr/>
        <a:lstStyle/>
        <a:p>
          <a:endParaRPr lang="en-US"/>
        </a:p>
      </dgm:t>
    </dgm:pt>
    <dgm:pt modelId="{9EF41CC5-EF3B-4A6D-8229-3F1333EADFB3}">
      <dgm:prSet/>
      <dgm:spPr/>
      <dgm:t>
        <a:bodyPr/>
        <a:lstStyle/>
        <a:p>
          <a:pPr>
            <a:defRPr cap="all"/>
          </a:pPr>
          <a:r>
            <a:rPr lang="en-US" dirty="0"/>
            <a:t>Machine learning model</a:t>
          </a:r>
        </a:p>
      </dgm:t>
    </dgm:pt>
    <dgm:pt modelId="{98E6DD7C-B953-4119-9F64-9914E467ECBF}" type="sibTrans" cxnId="{E476EEBC-7C9F-4E07-BD58-1044B9769B64}">
      <dgm:prSet phldrT="06" phldr="0"/>
      <dgm:spPr/>
      <dgm:t>
        <a:bodyPr/>
        <a:lstStyle/>
        <a:p>
          <a:r>
            <a:rPr lang="en-US"/>
            <a:t>06</a:t>
          </a:r>
        </a:p>
      </dgm:t>
    </dgm:pt>
    <dgm:pt modelId="{DAEF1C7D-B0C5-46FA-BED3-8A54E918D3E0}" type="parTrans" cxnId="{E476EEBC-7C9F-4E07-BD58-1044B9769B64}">
      <dgm:prSet/>
      <dgm:spPr/>
      <dgm:t>
        <a:bodyPr/>
        <a:lstStyle/>
        <a:p>
          <a:endParaRPr lang="en-US"/>
        </a:p>
      </dgm:t>
    </dgm:pt>
    <dgm:pt modelId="{3997030A-87BA-4795-AAC2-C2F741D6D48D}">
      <dgm:prSet/>
      <dgm:spPr/>
      <dgm:t>
        <a:bodyPr/>
        <a:lstStyle/>
        <a:p>
          <a:pPr>
            <a:defRPr cap="all"/>
          </a:pPr>
          <a:r>
            <a:rPr lang="en-US" dirty="0"/>
            <a:t>Conclusion</a:t>
          </a:r>
        </a:p>
      </dgm:t>
    </dgm:pt>
    <dgm:pt modelId="{CA53B0BF-A6D3-46A3-9283-EF86F190F226}" type="parTrans" cxnId="{0A746733-F9E3-4F21-AD36-A1BB56BB8A9C}">
      <dgm:prSet/>
      <dgm:spPr/>
      <dgm:t>
        <a:bodyPr/>
        <a:lstStyle/>
        <a:p>
          <a:endParaRPr lang="en-IN"/>
        </a:p>
      </dgm:t>
    </dgm:pt>
    <dgm:pt modelId="{E7635015-2A30-4A37-9F22-2F49FABB6AE9}" type="sibTrans" cxnId="{0A746733-F9E3-4F21-AD36-A1BB56BB8A9C}">
      <dgm:prSet phldrT="07" phldr="0"/>
      <dgm:spPr/>
      <dgm:t>
        <a:bodyPr/>
        <a:lstStyle/>
        <a:p>
          <a:r>
            <a:rPr lang="en-IN"/>
            <a:t>07</a:t>
          </a:r>
        </a:p>
      </dgm:t>
    </dgm:pt>
    <dgm:pt modelId="{65D8F7D8-AF24-469F-82A4-D7260500469A}">
      <dgm:prSet/>
      <dgm:spPr/>
      <dgm:t>
        <a:bodyPr/>
        <a:lstStyle/>
        <a:p>
          <a:pPr>
            <a:defRPr cap="all"/>
          </a:pPr>
          <a:r>
            <a:rPr lang="en-US" dirty="0"/>
            <a:t>Importing libraries and dependencies</a:t>
          </a:r>
        </a:p>
      </dgm:t>
    </dgm:pt>
    <dgm:pt modelId="{FBB9F53C-EE71-4A30-8C93-983D5272E50D}" type="parTrans" cxnId="{0FAE5877-896C-4742-9833-320911BC1B66}">
      <dgm:prSet/>
      <dgm:spPr/>
      <dgm:t>
        <a:bodyPr/>
        <a:lstStyle/>
        <a:p>
          <a:endParaRPr lang="en-IN"/>
        </a:p>
      </dgm:t>
    </dgm:pt>
    <dgm:pt modelId="{7D854F54-5219-4925-AC27-7154796124B6}" type="sibTrans" cxnId="{0FAE5877-896C-4742-9833-320911BC1B66}">
      <dgm:prSet phldrT="01" phldr="0"/>
      <dgm:spPr/>
      <dgm:t>
        <a:bodyPr/>
        <a:lstStyle/>
        <a:p>
          <a:r>
            <a:rPr lang="en-IN"/>
            <a:t>01</a:t>
          </a:r>
        </a:p>
      </dgm:t>
    </dgm:pt>
    <dgm:pt modelId="{FD9FB276-2A74-4E7B-ACD2-CDB96147C7C5}">
      <dgm:prSet/>
      <dgm:spPr/>
      <dgm:t>
        <a:bodyPr/>
        <a:lstStyle/>
        <a:p>
          <a:pPr>
            <a:defRPr cap="all"/>
          </a:pPr>
          <a:r>
            <a:rPr lang="en-US" dirty="0"/>
            <a:t>Loading/Importing Data</a:t>
          </a:r>
        </a:p>
      </dgm:t>
    </dgm:pt>
    <dgm:pt modelId="{FFE2AD1B-8CCF-4FDC-8A9F-18A03A3491AC}" type="parTrans" cxnId="{5A4ABCB0-BCE5-4835-9B2D-89CDADEEA1D6}">
      <dgm:prSet/>
      <dgm:spPr/>
      <dgm:t>
        <a:bodyPr/>
        <a:lstStyle/>
        <a:p>
          <a:endParaRPr lang="en-IN"/>
        </a:p>
      </dgm:t>
    </dgm:pt>
    <dgm:pt modelId="{62D1A930-3D60-4723-803E-E636F508A2CC}" type="sibTrans" cxnId="{5A4ABCB0-BCE5-4835-9B2D-89CDADEEA1D6}">
      <dgm:prSet phldrT="02" phldr="0"/>
      <dgm:spPr/>
      <dgm:t>
        <a:bodyPr/>
        <a:lstStyle/>
        <a:p>
          <a:r>
            <a:rPr lang="en-IN"/>
            <a:t>02</a:t>
          </a:r>
        </a:p>
      </dgm:t>
    </dgm:pt>
    <dgm:pt modelId="{A1C44A35-7321-4603-9AF1-9DF40CE512EA}">
      <dgm:prSet/>
      <dgm:spPr/>
      <dgm:t>
        <a:bodyPr/>
        <a:lstStyle/>
        <a:p>
          <a:pPr>
            <a:defRPr cap="all"/>
          </a:pPr>
          <a:r>
            <a:rPr lang="en-US" dirty="0"/>
            <a:t>Data Preprocessing</a:t>
          </a:r>
        </a:p>
      </dgm:t>
    </dgm:pt>
    <dgm:pt modelId="{A9E9F233-4912-48C8-9BA2-579356C7CEBE}" type="parTrans" cxnId="{1347B3F9-6351-4113-BE38-373A9672CC0C}">
      <dgm:prSet/>
      <dgm:spPr/>
      <dgm:t>
        <a:bodyPr/>
        <a:lstStyle/>
        <a:p>
          <a:endParaRPr lang="en-IN"/>
        </a:p>
      </dgm:t>
    </dgm:pt>
    <dgm:pt modelId="{E43E9812-7B61-498A-A1DD-8BB5E574803A}" type="sibTrans" cxnId="{1347B3F9-6351-4113-BE38-373A9672CC0C}">
      <dgm:prSet phldrT="05" phldr="0"/>
      <dgm:spPr/>
      <dgm:t>
        <a:bodyPr/>
        <a:lstStyle/>
        <a:p>
          <a:r>
            <a:rPr lang="en-IN"/>
            <a:t>05</a:t>
          </a:r>
        </a:p>
      </dgm:t>
    </dgm:pt>
    <dgm:pt modelId="{579698BD-D232-4926-8D7B-29A69B90858B}" type="pres">
      <dgm:prSet presAssocID="{8AA20905-3954-474B-A606-562BCA026DC1}" presName="Name0" presStyleCnt="0">
        <dgm:presLayoutVars>
          <dgm:animLvl val="lvl"/>
          <dgm:resizeHandles val="exact"/>
        </dgm:presLayoutVars>
      </dgm:prSet>
      <dgm:spPr/>
    </dgm:pt>
    <dgm:pt modelId="{5E42C78B-6B05-46B7-9FEA-C6C8C6906E9C}" type="pres">
      <dgm:prSet presAssocID="{65D8F7D8-AF24-469F-82A4-D7260500469A}" presName="compositeNode" presStyleCnt="0">
        <dgm:presLayoutVars>
          <dgm:bulletEnabled val="1"/>
        </dgm:presLayoutVars>
      </dgm:prSet>
      <dgm:spPr/>
    </dgm:pt>
    <dgm:pt modelId="{07E3B0DC-9248-4241-B2ED-C4C6DF01C891}" type="pres">
      <dgm:prSet presAssocID="{65D8F7D8-AF24-469F-82A4-D7260500469A}" presName="bgRect" presStyleLbl="alignNode1" presStyleIdx="0" presStyleCnt="7"/>
      <dgm:spPr/>
    </dgm:pt>
    <dgm:pt modelId="{3DD3338D-034A-4394-BE7E-BF939463B335}" type="pres">
      <dgm:prSet presAssocID="{7D854F54-5219-4925-AC27-7154796124B6}" presName="sibTransNodeRect" presStyleLbl="alignNode1" presStyleIdx="0" presStyleCnt="7">
        <dgm:presLayoutVars>
          <dgm:chMax val="0"/>
          <dgm:bulletEnabled val="1"/>
        </dgm:presLayoutVars>
      </dgm:prSet>
      <dgm:spPr/>
    </dgm:pt>
    <dgm:pt modelId="{7287B9F2-EAFB-4767-94EB-3DF399534C10}" type="pres">
      <dgm:prSet presAssocID="{65D8F7D8-AF24-469F-82A4-D7260500469A}" presName="nodeRect" presStyleLbl="alignNode1" presStyleIdx="0" presStyleCnt="7">
        <dgm:presLayoutVars>
          <dgm:bulletEnabled val="1"/>
        </dgm:presLayoutVars>
      </dgm:prSet>
      <dgm:spPr/>
    </dgm:pt>
    <dgm:pt modelId="{E7A6C28D-D0AF-4F27-97C4-DF291A43919A}" type="pres">
      <dgm:prSet presAssocID="{7D854F54-5219-4925-AC27-7154796124B6}" presName="sibTrans" presStyleCnt="0"/>
      <dgm:spPr/>
    </dgm:pt>
    <dgm:pt modelId="{D4CE42CF-29DF-4F54-8CE5-EDE81B0F9EE8}" type="pres">
      <dgm:prSet presAssocID="{FD9FB276-2A74-4E7B-ACD2-CDB96147C7C5}" presName="compositeNode" presStyleCnt="0">
        <dgm:presLayoutVars>
          <dgm:bulletEnabled val="1"/>
        </dgm:presLayoutVars>
      </dgm:prSet>
      <dgm:spPr/>
    </dgm:pt>
    <dgm:pt modelId="{2064A419-8B09-4514-B416-B06DF6A60CAE}" type="pres">
      <dgm:prSet presAssocID="{FD9FB276-2A74-4E7B-ACD2-CDB96147C7C5}" presName="bgRect" presStyleLbl="alignNode1" presStyleIdx="1" presStyleCnt="7"/>
      <dgm:spPr/>
    </dgm:pt>
    <dgm:pt modelId="{8C2B1F42-DA84-4C48-A029-BEC4EEEC6347}" type="pres">
      <dgm:prSet presAssocID="{62D1A930-3D60-4723-803E-E636F508A2CC}" presName="sibTransNodeRect" presStyleLbl="alignNode1" presStyleIdx="1" presStyleCnt="7">
        <dgm:presLayoutVars>
          <dgm:chMax val="0"/>
          <dgm:bulletEnabled val="1"/>
        </dgm:presLayoutVars>
      </dgm:prSet>
      <dgm:spPr/>
    </dgm:pt>
    <dgm:pt modelId="{4F7A1A8B-E541-468B-9A3F-3E37A64B999D}" type="pres">
      <dgm:prSet presAssocID="{FD9FB276-2A74-4E7B-ACD2-CDB96147C7C5}" presName="nodeRect" presStyleLbl="alignNode1" presStyleIdx="1" presStyleCnt="7">
        <dgm:presLayoutVars>
          <dgm:bulletEnabled val="1"/>
        </dgm:presLayoutVars>
      </dgm:prSet>
      <dgm:spPr/>
    </dgm:pt>
    <dgm:pt modelId="{4194E984-1704-4F8E-8864-36FF200CEF16}" type="pres">
      <dgm:prSet presAssocID="{62D1A930-3D60-4723-803E-E636F508A2CC}" presName="sibTrans" presStyleCnt="0"/>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2" presStyleCnt="7"/>
      <dgm:spPr/>
    </dgm:pt>
    <dgm:pt modelId="{BBA91679-4684-4A04-8AEB-03038C78A75C}" type="pres">
      <dgm:prSet presAssocID="{9C64CC83-643C-4E12-8F97-BC19DC031190}" presName="sibTransNodeRect" presStyleLbl="alignNode1" presStyleIdx="2" presStyleCnt="7">
        <dgm:presLayoutVars>
          <dgm:chMax val="0"/>
          <dgm:bulletEnabled val="1"/>
        </dgm:presLayoutVars>
      </dgm:prSet>
      <dgm:spPr/>
    </dgm:pt>
    <dgm:pt modelId="{5F398AEE-BC0F-4F30-99FA-92D67A176C2D}" type="pres">
      <dgm:prSet presAssocID="{DC13AB6D-DEA2-4CBB-AC69-1EF1A6AD1512}" presName="nodeRect" presStyleLbl="alignNode1" presStyleIdx="2" presStyleCnt="7">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3" presStyleCnt="7"/>
      <dgm:spPr/>
    </dgm:pt>
    <dgm:pt modelId="{975C752B-C37A-4BA6-A3AE-2202A141404A}" type="pres">
      <dgm:prSet presAssocID="{EF449C32-A7AE-4099-9E9B-9E2F736A89CE}" presName="sibTransNodeRect" presStyleLbl="alignNode1" presStyleIdx="3" presStyleCnt="7">
        <dgm:presLayoutVars>
          <dgm:chMax val="0"/>
          <dgm:bulletEnabled val="1"/>
        </dgm:presLayoutVars>
      </dgm:prSet>
      <dgm:spPr/>
    </dgm:pt>
    <dgm:pt modelId="{C5BDCA19-B754-421E-A6CC-628F80FC74CB}" type="pres">
      <dgm:prSet presAssocID="{53742231-981F-480A-940F-203EC2F7423F}" presName="nodeRect" presStyleLbl="alignNode1" presStyleIdx="3" presStyleCnt="7">
        <dgm:presLayoutVars>
          <dgm:bulletEnabled val="1"/>
        </dgm:presLayoutVars>
      </dgm:prSet>
      <dgm:spPr/>
    </dgm:pt>
    <dgm:pt modelId="{3E36C1DA-E751-469B-91D5-B7ADF3790DAB}" type="pres">
      <dgm:prSet presAssocID="{EF449C32-A7AE-4099-9E9B-9E2F736A89CE}" presName="sibTrans" presStyleCnt="0"/>
      <dgm:spPr/>
    </dgm:pt>
    <dgm:pt modelId="{1FA285E1-CB4B-497C-861A-97F78AA6E991}" type="pres">
      <dgm:prSet presAssocID="{A1C44A35-7321-4603-9AF1-9DF40CE512EA}" presName="compositeNode" presStyleCnt="0">
        <dgm:presLayoutVars>
          <dgm:bulletEnabled val="1"/>
        </dgm:presLayoutVars>
      </dgm:prSet>
      <dgm:spPr/>
    </dgm:pt>
    <dgm:pt modelId="{642674E8-C7D0-4702-9416-EC6663B2C591}" type="pres">
      <dgm:prSet presAssocID="{A1C44A35-7321-4603-9AF1-9DF40CE512EA}" presName="bgRect" presStyleLbl="alignNode1" presStyleIdx="4" presStyleCnt="7"/>
      <dgm:spPr/>
    </dgm:pt>
    <dgm:pt modelId="{F70246B9-5333-4811-A2A9-580C4D0230B9}" type="pres">
      <dgm:prSet presAssocID="{E43E9812-7B61-498A-A1DD-8BB5E574803A}" presName="sibTransNodeRect" presStyleLbl="alignNode1" presStyleIdx="4" presStyleCnt="7">
        <dgm:presLayoutVars>
          <dgm:chMax val="0"/>
          <dgm:bulletEnabled val="1"/>
        </dgm:presLayoutVars>
      </dgm:prSet>
      <dgm:spPr/>
    </dgm:pt>
    <dgm:pt modelId="{00D678B7-920B-459D-9AA2-BEA71D1CF211}" type="pres">
      <dgm:prSet presAssocID="{A1C44A35-7321-4603-9AF1-9DF40CE512EA}" presName="nodeRect" presStyleLbl="alignNode1" presStyleIdx="4" presStyleCnt="7">
        <dgm:presLayoutVars>
          <dgm:bulletEnabled val="1"/>
        </dgm:presLayoutVars>
      </dgm:prSet>
      <dgm:spPr/>
    </dgm:pt>
    <dgm:pt modelId="{44E51A3E-4AB8-49C9-83B2-323A51A34B5A}" type="pres">
      <dgm:prSet presAssocID="{E43E9812-7B61-498A-A1DD-8BB5E574803A}"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5" presStyleCnt="7"/>
      <dgm:spPr/>
    </dgm:pt>
    <dgm:pt modelId="{E20811D6-E5D4-4C9E-AABF-9E0E1902CA2C}" type="pres">
      <dgm:prSet presAssocID="{98E6DD7C-B953-4119-9F64-9914E467ECBF}" presName="sibTransNodeRect" presStyleLbl="alignNode1" presStyleIdx="5" presStyleCnt="7">
        <dgm:presLayoutVars>
          <dgm:chMax val="0"/>
          <dgm:bulletEnabled val="1"/>
        </dgm:presLayoutVars>
      </dgm:prSet>
      <dgm:spPr/>
    </dgm:pt>
    <dgm:pt modelId="{67D48337-9200-42EF-A956-8FC92E9B78D2}" type="pres">
      <dgm:prSet presAssocID="{9EF41CC5-EF3B-4A6D-8229-3F1333EADFB3}" presName="nodeRect" presStyleLbl="alignNode1" presStyleIdx="5" presStyleCnt="7">
        <dgm:presLayoutVars>
          <dgm:bulletEnabled val="1"/>
        </dgm:presLayoutVars>
      </dgm:prSet>
      <dgm:spPr/>
    </dgm:pt>
    <dgm:pt modelId="{6C0C8D84-9EEA-4BA3-8D5E-DBDA932F929E}" type="pres">
      <dgm:prSet presAssocID="{98E6DD7C-B953-4119-9F64-9914E467ECBF}" presName="sibTrans" presStyleCnt="0"/>
      <dgm:spPr/>
    </dgm:pt>
    <dgm:pt modelId="{FEBF4249-65CE-4720-8AE0-672191F6B762}" type="pres">
      <dgm:prSet presAssocID="{3997030A-87BA-4795-AAC2-C2F741D6D48D}" presName="compositeNode" presStyleCnt="0">
        <dgm:presLayoutVars>
          <dgm:bulletEnabled val="1"/>
        </dgm:presLayoutVars>
      </dgm:prSet>
      <dgm:spPr/>
    </dgm:pt>
    <dgm:pt modelId="{99136DAB-5561-409E-8AAC-FDB6C0FF817B}" type="pres">
      <dgm:prSet presAssocID="{3997030A-87BA-4795-AAC2-C2F741D6D48D}" presName="bgRect" presStyleLbl="alignNode1" presStyleIdx="6" presStyleCnt="7"/>
      <dgm:spPr/>
    </dgm:pt>
    <dgm:pt modelId="{90244A81-2A4A-4E2C-A9C8-41F693CBB1E8}" type="pres">
      <dgm:prSet presAssocID="{E7635015-2A30-4A37-9F22-2F49FABB6AE9}" presName="sibTransNodeRect" presStyleLbl="alignNode1" presStyleIdx="6" presStyleCnt="7">
        <dgm:presLayoutVars>
          <dgm:chMax val="0"/>
          <dgm:bulletEnabled val="1"/>
        </dgm:presLayoutVars>
      </dgm:prSet>
      <dgm:spPr/>
    </dgm:pt>
    <dgm:pt modelId="{8EEA84E8-22BF-47FB-99B8-2988A999A26A}" type="pres">
      <dgm:prSet presAssocID="{3997030A-87BA-4795-AAC2-C2F741D6D48D}" presName="nodeRect" presStyleLbl="alignNode1" presStyleIdx="6" presStyleCnt="7">
        <dgm:presLayoutVars>
          <dgm:bulletEnabled val="1"/>
        </dgm:presLayoutVars>
      </dgm:prSet>
      <dgm:spPr/>
    </dgm:pt>
  </dgm:ptLst>
  <dgm:cxnLst>
    <dgm:cxn modelId="{B6491805-3D89-4978-B281-CFB5A252B823}" type="presOf" srcId="{62D1A930-3D60-4723-803E-E636F508A2CC}" destId="{8C2B1F42-DA84-4C48-A029-BEC4EEEC6347}" srcOrd="0" destOrd="0" presId="urn:microsoft.com/office/officeart/2016/7/layout/LinearBlockProcessNumbered"/>
    <dgm:cxn modelId="{54AA5D1C-0A3B-47C5-BC30-FC6F31146BE8}" type="presOf" srcId="{7D854F54-5219-4925-AC27-7154796124B6}" destId="{3DD3338D-034A-4394-BE7E-BF939463B335}" srcOrd="0" destOrd="0" presId="urn:microsoft.com/office/officeart/2016/7/layout/LinearBlockProcessNumbered"/>
    <dgm:cxn modelId="{0A746733-F9E3-4F21-AD36-A1BB56BB8A9C}" srcId="{8AA20905-3954-474B-A606-562BCA026DC1}" destId="{3997030A-87BA-4795-AAC2-C2F741D6D48D}" srcOrd="6" destOrd="0" parTransId="{CA53B0BF-A6D3-46A3-9283-EF86F190F226}" sibTransId="{E7635015-2A30-4A37-9F22-2F49FABB6AE9}"/>
    <dgm:cxn modelId="{43B61840-F115-4174-96B9-DA0C0E83489E}" type="presOf" srcId="{9EF41CC5-EF3B-4A6D-8229-3F1333EADFB3}" destId="{CAD62F17-E99D-4FEF-B376-961CA4CB20EB}" srcOrd="0" destOrd="0" presId="urn:microsoft.com/office/officeart/2016/7/layout/LinearBlockProcessNumbered"/>
    <dgm:cxn modelId="{24EB065B-93FD-4792-9A42-B53829DAC9AD}" type="presOf" srcId="{FD9FB276-2A74-4E7B-ACD2-CDB96147C7C5}" destId="{2064A419-8B09-4514-B416-B06DF6A60CAE}" srcOrd="0" destOrd="0" presId="urn:microsoft.com/office/officeart/2016/7/layout/LinearBlockProcessNumbered"/>
    <dgm:cxn modelId="{42703C5F-2381-4A32-9225-3015A3E01923}" type="presOf" srcId="{3997030A-87BA-4795-AAC2-C2F741D6D48D}" destId="{99136DAB-5561-409E-8AAC-FDB6C0FF817B}" srcOrd="0" destOrd="0" presId="urn:microsoft.com/office/officeart/2016/7/layout/LinearBlockProcessNumbered"/>
    <dgm:cxn modelId="{D22B0049-12F4-40F3-AEBE-B1ADA476314B}" type="presOf" srcId="{E7635015-2A30-4A37-9F22-2F49FABB6AE9}" destId="{90244A81-2A4A-4E2C-A9C8-41F693CBB1E8}" srcOrd="0" destOrd="0" presId="urn:microsoft.com/office/officeart/2016/7/layout/LinearBlockProcessNumbered"/>
    <dgm:cxn modelId="{B6DF244B-4DC5-422E-BD92-E1BDDAAB13A1}" type="presOf" srcId="{FD9FB276-2A74-4E7B-ACD2-CDB96147C7C5}" destId="{4F7A1A8B-E541-468B-9A3F-3E37A64B999D}" srcOrd="1"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0FAE5877-896C-4742-9833-320911BC1B66}" srcId="{8AA20905-3954-474B-A606-562BCA026DC1}" destId="{65D8F7D8-AF24-469F-82A4-D7260500469A}" srcOrd="0" destOrd="0" parTransId="{FBB9F53C-EE71-4A30-8C93-983D5272E50D}" sibTransId="{7D854F54-5219-4925-AC27-7154796124B6}"/>
    <dgm:cxn modelId="{A0E89458-031C-4028-BD01-42C3C1C1F3DA}" type="presOf" srcId="{A1C44A35-7321-4603-9AF1-9DF40CE512EA}" destId="{642674E8-C7D0-4702-9416-EC6663B2C591}"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2"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5A4ABCB0-BCE5-4835-9B2D-89CDADEEA1D6}" srcId="{8AA20905-3954-474B-A606-562BCA026DC1}" destId="{FD9FB276-2A74-4E7B-ACD2-CDB96147C7C5}" srcOrd="1" destOrd="0" parTransId="{FFE2AD1B-8CCF-4FDC-8A9F-18A03A3491AC}" sibTransId="{62D1A930-3D60-4723-803E-E636F508A2CC}"/>
    <dgm:cxn modelId="{831F80B4-794B-428D-AC86-5F48C4FAFD3A}" type="presOf" srcId="{65D8F7D8-AF24-469F-82A4-D7260500469A}" destId="{07E3B0DC-9248-4241-B2ED-C4C6DF01C891}" srcOrd="0" destOrd="0" presId="urn:microsoft.com/office/officeart/2016/7/layout/LinearBlockProcessNumbered"/>
    <dgm:cxn modelId="{E476EEBC-7C9F-4E07-BD58-1044B9769B64}" srcId="{8AA20905-3954-474B-A606-562BCA026DC1}" destId="{9EF41CC5-EF3B-4A6D-8229-3F1333EADFB3}" srcOrd="5"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3" destOrd="0" parTransId="{2FC75195-FBA1-43DE-85DD-40B4B3A2F1F3}" sibTransId="{EF449C32-A7AE-4099-9E9B-9E2F736A89CE}"/>
    <dgm:cxn modelId="{F8A725C4-FD2A-4C80-BFCD-5C5E10513DF1}" type="presOf" srcId="{E43E9812-7B61-498A-A1DD-8BB5E574803A}" destId="{F70246B9-5333-4811-A2A9-580C4D0230B9}" srcOrd="0" destOrd="0" presId="urn:microsoft.com/office/officeart/2016/7/layout/LinearBlockProcessNumbered"/>
    <dgm:cxn modelId="{714928C7-F07E-48C4-BE9E-4842896AB09C}" type="presOf" srcId="{9C64CC83-643C-4E12-8F97-BC19DC031190}" destId="{BBA91679-4684-4A04-8AEB-03038C78A75C}" srcOrd="0" destOrd="0" presId="urn:microsoft.com/office/officeart/2016/7/layout/LinearBlockProcessNumbered"/>
    <dgm:cxn modelId="{D672E1D7-97C3-478A-AB3F-CE8CA03736B6}" type="presOf" srcId="{65D8F7D8-AF24-469F-82A4-D7260500469A}" destId="{7287B9F2-EAFB-4767-94EB-3DF399534C10}" srcOrd="1" destOrd="0" presId="urn:microsoft.com/office/officeart/2016/7/layout/LinearBlockProcessNumbered"/>
    <dgm:cxn modelId="{C90DB7D8-DA91-4B66-AC4D-2960ACB608DC}" type="presOf" srcId="{A1C44A35-7321-4603-9AF1-9DF40CE512EA}" destId="{00D678B7-920B-459D-9AA2-BEA71D1CF211}" srcOrd="1" destOrd="0" presId="urn:microsoft.com/office/officeart/2016/7/layout/LinearBlockProcessNumbered"/>
    <dgm:cxn modelId="{70CCB2DA-31F1-4D91-AC3E-96A97D2BF9E5}" type="presOf" srcId="{3997030A-87BA-4795-AAC2-C2F741D6D48D}" destId="{8EEA84E8-22BF-47FB-99B8-2988A999A26A}" srcOrd="1"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1347B3F9-6351-4113-BE38-373A9672CC0C}" srcId="{8AA20905-3954-474B-A606-562BCA026DC1}" destId="{A1C44A35-7321-4603-9AF1-9DF40CE512EA}" srcOrd="4" destOrd="0" parTransId="{A9E9F233-4912-48C8-9BA2-579356C7CEBE}" sibTransId="{E43E9812-7B61-498A-A1DD-8BB5E574803A}"/>
    <dgm:cxn modelId="{B97CCA25-E697-44FD-9219-C3861445993B}" type="presParOf" srcId="{579698BD-D232-4926-8D7B-29A69B90858B}" destId="{5E42C78B-6B05-46B7-9FEA-C6C8C6906E9C}" srcOrd="0" destOrd="0" presId="urn:microsoft.com/office/officeart/2016/7/layout/LinearBlockProcessNumbered"/>
    <dgm:cxn modelId="{4FB16D42-B673-4BEE-9E6B-059529B30D31}" type="presParOf" srcId="{5E42C78B-6B05-46B7-9FEA-C6C8C6906E9C}" destId="{07E3B0DC-9248-4241-B2ED-C4C6DF01C891}" srcOrd="0" destOrd="0" presId="urn:microsoft.com/office/officeart/2016/7/layout/LinearBlockProcessNumbered"/>
    <dgm:cxn modelId="{F706DB23-DD8B-4D95-8B49-47B9BFD470BF}" type="presParOf" srcId="{5E42C78B-6B05-46B7-9FEA-C6C8C6906E9C}" destId="{3DD3338D-034A-4394-BE7E-BF939463B335}" srcOrd="1" destOrd="0" presId="urn:microsoft.com/office/officeart/2016/7/layout/LinearBlockProcessNumbered"/>
    <dgm:cxn modelId="{FC9F56B2-EB2D-45DC-BD1A-E7E4AE77FBEB}" type="presParOf" srcId="{5E42C78B-6B05-46B7-9FEA-C6C8C6906E9C}" destId="{7287B9F2-EAFB-4767-94EB-3DF399534C10}" srcOrd="2" destOrd="0" presId="urn:microsoft.com/office/officeart/2016/7/layout/LinearBlockProcessNumbered"/>
    <dgm:cxn modelId="{9A6BF37E-4F07-4D78-8B94-CA966A58545C}" type="presParOf" srcId="{579698BD-D232-4926-8D7B-29A69B90858B}" destId="{E7A6C28D-D0AF-4F27-97C4-DF291A43919A}" srcOrd="1" destOrd="0" presId="urn:microsoft.com/office/officeart/2016/7/layout/LinearBlockProcessNumbered"/>
    <dgm:cxn modelId="{D53BA72A-4F4A-4C15-89FE-55094AF86960}" type="presParOf" srcId="{579698BD-D232-4926-8D7B-29A69B90858B}" destId="{D4CE42CF-29DF-4F54-8CE5-EDE81B0F9EE8}" srcOrd="2" destOrd="0" presId="urn:microsoft.com/office/officeart/2016/7/layout/LinearBlockProcessNumbered"/>
    <dgm:cxn modelId="{2B324A7E-3749-407A-A247-DCDA3E46D897}" type="presParOf" srcId="{D4CE42CF-29DF-4F54-8CE5-EDE81B0F9EE8}" destId="{2064A419-8B09-4514-B416-B06DF6A60CAE}" srcOrd="0" destOrd="0" presId="urn:microsoft.com/office/officeart/2016/7/layout/LinearBlockProcessNumbered"/>
    <dgm:cxn modelId="{6580C38E-B3FC-43AE-9056-554DD1170C44}" type="presParOf" srcId="{D4CE42CF-29DF-4F54-8CE5-EDE81B0F9EE8}" destId="{8C2B1F42-DA84-4C48-A029-BEC4EEEC6347}" srcOrd="1" destOrd="0" presId="urn:microsoft.com/office/officeart/2016/7/layout/LinearBlockProcessNumbered"/>
    <dgm:cxn modelId="{A68FA243-B313-4B5B-936A-0C1C8E0E2ADA}" type="presParOf" srcId="{D4CE42CF-29DF-4F54-8CE5-EDE81B0F9EE8}" destId="{4F7A1A8B-E541-468B-9A3F-3E37A64B999D}" srcOrd="2" destOrd="0" presId="urn:microsoft.com/office/officeart/2016/7/layout/LinearBlockProcessNumbered"/>
    <dgm:cxn modelId="{A9C2988F-8CCB-4149-A98D-9E6F683FE9C9}" type="presParOf" srcId="{579698BD-D232-4926-8D7B-29A69B90858B}" destId="{4194E984-1704-4F8E-8864-36FF200CEF16}" srcOrd="3" destOrd="0" presId="urn:microsoft.com/office/officeart/2016/7/layout/LinearBlockProcessNumbered"/>
    <dgm:cxn modelId="{6A5BED3A-71F8-4A71-9E51-1F50D58497B5}" type="presParOf" srcId="{579698BD-D232-4926-8D7B-29A69B90858B}" destId="{3DD5B223-886E-4FC7-BDA1-ECA869A474EC}" srcOrd="4"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5" destOrd="0" presId="urn:microsoft.com/office/officeart/2016/7/layout/LinearBlockProcessNumbered"/>
    <dgm:cxn modelId="{2A71550B-14EE-4B95-A40C-E132F64E84DB}" type="presParOf" srcId="{579698BD-D232-4926-8D7B-29A69B90858B}" destId="{0864151C-845B-4A50-9755-7EE613694D81}" srcOrd="6"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7" destOrd="0" presId="urn:microsoft.com/office/officeart/2016/7/layout/LinearBlockProcessNumbered"/>
    <dgm:cxn modelId="{93709400-1A5C-4A7C-854D-E34B99663CF9}" type="presParOf" srcId="{579698BD-D232-4926-8D7B-29A69B90858B}" destId="{1FA285E1-CB4B-497C-861A-97F78AA6E991}" srcOrd="8" destOrd="0" presId="urn:microsoft.com/office/officeart/2016/7/layout/LinearBlockProcessNumbered"/>
    <dgm:cxn modelId="{34BA5839-6961-4961-AA56-E6C324DB6506}" type="presParOf" srcId="{1FA285E1-CB4B-497C-861A-97F78AA6E991}" destId="{642674E8-C7D0-4702-9416-EC6663B2C591}" srcOrd="0" destOrd="0" presId="urn:microsoft.com/office/officeart/2016/7/layout/LinearBlockProcessNumbered"/>
    <dgm:cxn modelId="{57F847F0-2CF6-4A61-9A33-775BA2F00A0A}" type="presParOf" srcId="{1FA285E1-CB4B-497C-861A-97F78AA6E991}" destId="{F70246B9-5333-4811-A2A9-580C4D0230B9}" srcOrd="1" destOrd="0" presId="urn:microsoft.com/office/officeart/2016/7/layout/LinearBlockProcessNumbered"/>
    <dgm:cxn modelId="{77B59E37-4132-4CCA-BBF5-CC9F9F2AFC15}" type="presParOf" srcId="{1FA285E1-CB4B-497C-861A-97F78AA6E991}" destId="{00D678B7-920B-459D-9AA2-BEA71D1CF211}" srcOrd="2" destOrd="0" presId="urn:microsoft.com/office/officeart/2016/7/layout/LinearBlockProcessNumbered"/>
    <dgm:cxn modelId="{B223B5DA-BED6-484E-8122-F36BF5523F4C}" type="presParOf" srcId="{579698BD-D232-4926-8D7B-29A69B90858B}" destId="{44E51A3E-4AB8-49C9-83B2-323A51A34B5A}" srcOrd="9" destOrd="0" presId="urn:microsoft.com/office/officeart/2016/7/layout/LinearBlockProcessNumbered"/>
    <dgm:cxn modelId="{D7BB022A-2504-497B-9672-D97F4CB95B15}" type="presParOf" srcId="{579698BD-D232-4926-8D7B-29A69B90858B}" destId="{19974A3A-09A4-40DE-BB0F-D9AED1ACB06E}" srcOrd="10"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 modelId="{908FA81A-23D3-493B-BD59-16DA21274763}" type="presParOf" srcId="{579698BD-D232-4926-8D7B-29A69B90858B}" destId="{6C0C8D84-9EEA-4BA3-8D5E-DBDA932F929E}" srcOrd="11" destOrd="0" presId="urn:microsoft.com/office/officeart/2016/7/layout/LinearBlockProcessNumbered"/>
    <dgm:cxn modelId="{E386B66A-57C2-4D0D-B81A-F22F78C333A4}" type="presParOf" srcId="{579698BD-D232-4926-8D7B-29A69B90858B}" destId="{FEBF4249-65CE-4720-8AE0-672191F6B762}" srcOrd="12" destOrd="0" presId="urn:microsoft.com/office/officeart/2016/7/layout/LinearBlockProcessNumbered"/>
    <dgm:cxn modelId="{D552A107-E551-4D48-8A3E-C0418120021B}" type="presParOf" srcId="{FEBF4249-65CE-4720-8AE0-672191F6B762}" destId="{99136DAB-5561-409E-8AAC-FDB6C0FF817B}" srcOrd="0" destOrd="0" presId="urn:microsoft.com/office/officeart/2016/7/layout/LinearBlockProcessNumbered"/>
    <dgm:cxn modelId="{FBCB3D49-6CF8-423A-A74B-F3566AF99CBC}" type="presParOf" srcId="{FEBF4249-65CE-4720-8AE0-672191F6B762}" destId="{90244A81-2A4A-4E2C-A9C8-41F693CBB1E8}" srcOrd="1" destOrd="0" presId="urn:microsoft.com/office/officeart/2016/7/layout/LinearBlockProcessNumbered"/>
    <dgm:cxn modelId="{9C9A5E9D-C8DF-42A6-81A3-0A36DDB3D029}" type="presParOf" srcId="{FEBF4249-65CE-4720-8AE0-672191F6B762}" destId="{8EEA84E8-22BF-47FB-99B8-2988A999A26A}"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3B0DC-9248-4241-B2ED-C4C6DF01C891}">
      <dsp:nvSpPr>
        <dsp:cNvPr id="0" name=""/>
        <dsp:cNvSpPr/>
      </dsp:nvSpPr>
      <dsp:spPr>
        <a:xfrm>
          <a:off x="5611" y="1027766"/>
          <a:ext cx="1382680" cy="1659216"/>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578" tIns="0" rIns="136578"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Importing libraries and dependencies</a:t>
          </a:r>
        </a:p>
      </dsp:txBody>
      <dsp:txXfrm>
        <a:off x="5611" y="1691453"/>
        <a:ext cx="1382680" cy="995530"/>
      </dsp:txXfrm>
    </dsp:sp>
    <dsp:sp modelId="{3DD3338D-034A-4394-BE7E-BF939463B335}">
      <dsp:nvSpPr>
        <dsp:cNvPr id="0" name=""/>
        <dsp:cNvSpPr/>
      </dsp:nvSpPr>
      <dsp:spPr>
        <a:xfrm>
          <a:off x="5611" y="1027766"/>
          <a:ext cx="1382680" cy="6636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6578" tIns="165100" rIns="136578" bIns="165100" numCol="1" spcCol="1270" anchor="ctr" anchorCtr="0">
          <a:noAutofit/>
        </a:bodyPr>
        <a:lstStyle/>
        <a:p>
          <a:pPr marL="0" lvl="0" indent="0" algn="l" defTabSz="1066800">
            <a:lnSpc>
              <a:spcPct val="90000"/>
            </a:lnSpc>
            <a:spcBef>
              <a:spcPct val="0"/>
            </a:spcBef>
            <a:spcAft>
              <a:spcPct val="35000"/>
            </a:spcAft>
            <a:buNone/>
          </a:pPr>
          <a:r>
            <a:rPr lang="en-IN" sz="2400" kern="1200"/>
            <a:t>01</a:t>
          </a:r>
        </a:p>
      </dsp:txBody>
      <dsp:txXfrm>
        <a:off x="5611" y="1027766"/>
        <a:ext cx="1382680" cy="663686"/>
      </dsp:txXfrm>
    </dsp:sp>
    <dsp:sp modelId="{2064A419-8B09-4514-B416-B06DF6A60CAE}">
      <dsp:nvSpPr>
        <dsp:cNvPr id="0" name=""/>
        <dsp:cNvSpPr/>
      </dsp:nvSpPr>
      <dsp:spPr>
        <a:xfrm>
          <a:off x="1498906" y="1027766"/>
          <a:ext cx="1382680" cy="1659216"/>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578" tIns="0" rIns="136578"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Loading/Importing Data</a:t>
          </a:r>
        </a:p>
      </dsp:txBody>
      <dsp:txXfrm>
        <a:off x="1498906" y="1691453"/>
        <a:ext cx="1382680" cy="995530"/>
      </dsp:txXfrm>
    </dsp:sp>
    <dsp:sp modelId="{8C2B1F42-DA84-4C48-A029-BEC4EEEC6347}">
      <dsp:nvSpPr>
        <dsp:cNvPr id="0" name=""/>
        <dsp:cNvSpPr/>
      </dsp:nvSpPr>
      <dsp:spPr>
        <a:xfrm>
          <a:off x="1498906" y="1027766"/>
          <a:ext cx="1382680" cy="6636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6578" tIns="165100" rIns="136578" bIns="165100" numCol="1" spcCol="1270" anchor="ctr" anchorCtr="0">
          <a:noAutofit/>
        </a:bodyPr>
        <a:lstStyle/>
        <a:p>
          <a:pPr marL="0" lvl="0" indent="0" algn="l" defTabSz="1066800">
            <a:lnSpc>
              <a:spcPct val="90000"/>
            </a:lnSpc>
            <a:spcBef>
              <a:spcPct val="0"/>
            </a:spcBef>
            <a:spcAft>
              <a:spcPct val="35000"/>
            </a:spcAft>
            <a:buNone/>
          </a:pPr>
          <a:r>
            <a:rPr lang="en-IN" sz="2400" kern="1200"/>
            <a:t>02</a:t>
          </a:r>
        </a:p>
      </dsp:txBody>
      <dsp:txXfrm>
        <a:off x="1498906" y="1027766"/>
        <a:ext cx="1382680" cy="663686"/>
      </dsp:txXfrm>
    </dsp:sp>
    <dsp:sp modelId="{DA3A6BD4-857F-4C66-97FA-B1E1C180A950}">
      <dsp:nvSpPr>
        <dsp:cNvPr id="0" name=""/>
        <dsp:cNvSpPr/>
      </dsp:nvSpPr>
      <dsp:spPr>
        <a:xfrm>
          <a:off x="2992201" y="1027766"/>
          <a:ext cx="1382680" cy="1659216"/>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578" tIns="0" rIns="136578"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Exploratory Data analysis.</a:t>
          </a:r>
        </a:p>
      </dsp:txBody>
      <dsp:txXfrm>
        <a:off x="2992201" y="1691453"/>
        <a:ext cx="1382680" cy="995530"/>
      </dsp:txXfrm>
    </dsp:sp>
    <dsp:sp modelId="{BBA91679-4684-4A04-8AEB-03038C78A75C}">
      <dsp:nvSpPr>
        <dsp:cNvPr id="0" name=""/>
        <dsp:cNvSpPr/>
      </dsp:nvSpPr>
      <dsp:spPr>
        <a:xfrm>
          <a:off x="2992201" y="1027766"/>
          <a:ext cx="1382680" cy="6636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6578" tIns="165100" rIns="136578" bIns="165100" numCol="1" spcCol="1270" anchor="ctr" anchorCtr="0">
          <a:noAutofit/>
        </a:bodyPr>
        <a:lstStyle/>
        <a:p>
          <a:pPr marL="0" lvl="0" indent="0" algn="l" defTabSz="1066800">
            <a:lnSpc>
              <a:spcPct val="90000"/>
            </a:lnSpc>
            <a:spcBef>
              <a:spcPct val="0"/>
            </a:spcBef>
            <a:spcAft>
              <a:spcPct val="35000"/>
            </a:spcAft>
            <a:buNone/>
          </a:pPr>
          <a:r>
            <a:rPr lang="en-US" sz="2400" kern="1200"/>
            <a:t>03</a:t>
          </a:r>
          <a:endParaRPr lang="en-US" sz="2400" kern="1200" dirty="0"/>
        </a:p>
      </dsp:txBody>
      <dsp:txXfrm>
        <a:off x="2992201" y="1027766"/>
        <a:ext cx="1382680" cy="663686"/>
      </dsp:txXfrm>
    </dsp:sp>
    <dsp:sp modelId="{00AE7F27-0E5D-4AFB-ACD6-B5A19E79EA42}">
      <dsp:nvSpPr>
        <dsp:cNvPr id="0" name=""/>
        <dsp:cNvSpPr/>
      </dsp:nvSpPr>
      <dsp:spPr>
        <a:xfrm>
          <a:off x="4485497" y="1027766"/>
          <a:ext cx="1382680" cy="1659216"/>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578" tIns="0" rIns="136578"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Data </a:t>
          </a:r>
          <a:r>
            <a:rPr lang="en-US" sz="1100" kern="1200" dirty="0" err="1"/>
            <a:t>Visualisation</a:t>
          </a:r>
          <a:r>
            <a:rPr lang="en-US" sz="1100" kern="1200" dirty="0"/>
            <a:t> </a:t>
          </a:r>
        </a:p>
      </dsp:txBody>
      <dsp:txXfrm>
        <a:off x="4485497" y="1691453"/>
        <a:ext cx="1382680" cy="995530"/>
      </dsp:txXfrm>
    </dsp:sp>
    <dsp:sp modelId="{975C752B-C37A-4BA6-A3AE-2202A141404A}">
      <dsp:nvSpPr>
        <dsp:cNvPr id="0" name=""/>
        <dsp:cNvSpPr/>
      </dsp:nvSpPr>
      <dsp:spPr>
        <a:xfrm>
          <a:off x="4485497" y="1027766"/>
          <a:ext cx="1382680" cy="6636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6578" tIns="165100" rIns="136578" bIns="165100" numCol="1" spcCol="1270" anchor="ctr" anchorCtr="0">
          <a:noAutofit/>
        </a:bodyPr>
        <a:lstStyle/>
        <a:p>
          <a:pPr marL="0" lvl="0" indent="0" algn="l" defTabSz="1066800">
            <a:lnSpc>
              <a:spcPct val="90000"/>
            </a:lnSpc>
            <a:spcBef>
              <a:spcPct val="0"/>
            </a:spcBef>
            <a:spcAft>
              <a:spcPct val="35000"/>
            </a:spcAft>
            <a:buNone/>
          </a:pPr>
          <a:r>
            <a:rPr lang="en-US" sz="2400" kern="1200"/>
            <a:t>04</a:t>
          </a:r>
        </a:p>
      </dsp:txBody>
      <dsp:txXfrm>
        <a:off x="4485497" y="1027766"/>
        <a:ext cx="1382680" cy="663686"/>
      </dsp:txXfrm>
    </dsp:sp>
    <dsp:sp modelId="{642674E8-C7D0-4702-9416-EC6663B2C591}">
      <dsp:nvSpPr>
        <dsp:cNvPr id="0" name=""/>
        <dsp:cNvSpPr/>
      </dsp:nvSpPr>
      <dsp:spPr>
        <a:xfrm>
          <a:off x="5978792" y="1027766"/>
          <a:ext cx="1382680" cy="1659216"/>
        </a:xfrm>
        <a:prstGeom prst="rect">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578" tIns="0" rIns="136578"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Data Preprocessing</a:t>
          </a:r>
        </a:p>
      </dsp:txBody>
      <dsp:txXfrm>
        <a:off x="5978792" y="1691453"/>
        <a:ext cx="1382680" cy="995530"/>
      </dsp:txXfrm>
    </dsp:sp>
    <dsp:sp modelId="{F70246B9-5333-4811-A2A9-580C4D0230B9}">
      <dsp:nvSpPr>
        <dsp:cNvPr id="0" name=""/>
        <dsp:cNvSpPr/>
      </dsp:nvSpPr>
      <dsp:spPr>
        <a:xfrm>
          <a:off x="5978792" y="1027766"/>
          <a:ext cx="1382680" cy="6636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6578" tIns="165100" rIns="136578" bIns="165100" numCol="1" spcCol="1270" anchor="ctr" anchorCtr="0">
          <a:noAutofit/>
        </a:bodyPr>
        <a:lstStyle/>
        <a:p>
          <a:pPr marL="0" lvl="0" indent="0" algn="l" defTabSz="1066800">
            <a:lnSpc>
              <a:spcPct val="90000"/>
            </a:lnSpc>
            <a:spcBef>
              <a:spcPct val="0"/>
            </a:spcBef>
            <a:spcAft>
              <a:spcPct val="35000"/>
            </a:spcAft>
            <a:buNone/>
          </a:pPr>
          <a:r>
            <a:rPr lang="en-IN" sz="2400" kern="1200"/>
            <a:t>05</a:t>
          </a:r>
        </a:p>
      </dsp:txBody>
      <dsp:txXfrm>
        <a:off x="5978792" y="1027766"/>
        <a:ext cx="1382680" cy="663686"/>
      </dsp:txXfrm>
    </dsp:sp>
    <dsp:sp modelId="{CAD62F17-E99D-4FEF-B376-961CA4CB20EB}">
      <dsp:nvSpPr>
        <dsp:cNvPr id="0" name=""/>
        <dsp:cNvSpPr/>
      </dsp:nvSpPr>
      <dsp:spPr>
        <a:xfrm>
          <a:off x="7472087" y="1027766"/>
          <a:ext cx="1382680" cy="1659216"/>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578" tIns="0" rIns="136578"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Machine learning model</a:t>
          </a:r>
        </a:p>
      </dsp:txBody>
      <dsp:txXfrm>
        <a:off x="7472087" y="1691453"/>
        <a:ext cx="1382680" cy="995530"/>
      </dsp:txXfrm>
    </dsp:sp>
    <dsp:sp modelId="{E20811D6-E5D4-4C9E-AABF-9E0E1902CA2C}">
      <dsp:nvSpPr>
        <dsp:cNvPr id="0" name=""/>
        <dsp:cNvSpPr/>
      </dsp:nvSpPr>
      <dsp:spPr>
        <a:xfrm>
          <a:off x="7472087" y="1027766"/>
          <a:ext cx="1382680" cy="6636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6578" tIns="165100" rIns="136578" bIns="165100" numCol="1" spcCol="1270" anchor="ctr" anchorCtr="0">
          <a:noAutofit/>
        </a:bodyPr>
        <a:lstStyle/>
        <a:p>
          <a:pPr marL="0" lvl="0" indent="0" algn="l" defTabSz="1066800">
            <a:lnSpc>
              <a:spcPct val="90000"/>
            </a:lnSpc>
            <a:spcBef>
              <a:spcPct val="0"/>
            </a:spcBef>
            <a:spcAft>
              <a:spcPct val="35000"/>
            </a:spcAft>
            <a:buNone/>
          </a:pPr>
          <a:r>
            <a:rPr lang="en-US" sz="2400" kern="1200"/>
            <a:t>06</a:t>
          </a:r>
        </a:p>
      </dsp:txBody>
      <dsp:txXfrm>
        <a:off x="7472087" y="1027766"/>
        <a:ext cx="1382680" cy="663686"/>
      </dsp:txXfrm>
    </dsp:sp>
    <dsp:sp modelId="{99136DAB-5561-409E-8AAC-FDB6C0FF817B}">
      <dsp:nvSpPr>
        <dsp:cNvPr id="0" name=""/>
        <dsp:cNvSpPr/>
      </dsp:nvSpPr>
      <dsp:spPr>
        <a:xfrm>
          <a:off x="8965382" y="1027766"/>
          <a:ext cx="1382680" cy="1659216"/>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578" tIns="0" rIns="136578"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Conclusion</a:t>
          </a:r>
        </a:p>
      </dsp:txBody>
      <dsp:txXfrm>
        <a:off x="8965382" y="1691453"/>
        <a:ext cx="1382680" cy="995530"/>
      </dsp:txXfrm>
    </dsp:sp>
    <dsp:sp modelId="{90244A81-2A4A-4E2C-A9C8-41F693CBB1E8}">
      <dsp:nvSpPr>
        <dsp:cNvPr id="0" name=""/>
        <dsp:cNvSpPr/>
      </dsp:nvSpPr>
      <dsp:spPr>
        <a:xfrm>
          <a:off x="8965382" y="1027766"/>
          <a:ext cx="1382680" cy="6636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6578" tIns="165100" rIns="136578" bIns="165100" numCol="1" spcCol="1270" anchor="ctr" anchorCtr="0">
          <a:noAutofit/>
        </a:bodyPr>
        <a:lstStyle/>
        <a:p>
          <a:pPr marL="0" lvl="0" indent="0" algn="l" defTabSz="1066800">
            <a:lnSpc>
              <a:spcPct val="90000"/>
            </a:lnSpc>
            <a:spcBef>
              <a:spcPct val="0"/>
            </a:spcBef>
            <a:spcAft>
              <a:spcPct val="35000"/>
            </a:spcAft>
            <a:buNone/>
          </a:pPr>
          <a:r>
            <a:rPr lang="en-IN" sz="2400" kern="1200"/>
            <a:t>07</a:t>
          </a:r>
        </a:p>
      </dsp:txBody>
      <dsp:txXfrm>
        <a:off x="8965382" y="1027766"/>
        <a:ext cx="1382680" cy="66368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fontScale="90000"/>
          </a:bodyPr>
          <a:lstStyle/>
          <a:p>
            <a:r>
              <a:rPr lang="en-IN" sz="7200" dirty="0">
                <a:effectLst/>
                <a:latin typeface="Calibri" panose="020F0502020204030204" pitchFamily="34" charset="0"/>
                <a:ea typeface="Calibri" panose="020F0502020204030204" pitchFamily="34" charset="0"/>
                <a:cs typeface="Times New Roman" panose="02020603050405020304" pitchFamily="18" charset="0"/>
              </a:rPr>
              <a:t>E-retail factors for customer activation and retention</a:t>
            </a:r>
            <a:endParaRPr lang="en-US" sz="72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Data Analysis, </a:t>
            </a:r>
            <a:r>
              <a:rPr lang="en-US" sz="2800" dirty="0" err="1"/>
              <a:t>Visulisation</a:t>
            </a:r>
            <a:r>
              <a:rPr lang="en-US" sz="2800" dirty="0"/>
              <a:t> and Creating ML model</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7149-F9DE-B63B-D182-53702D34F1CE}"/>
              </a:ext>
            </a:extLst>
          </p:cNvPr>
          <p:cNvSpPr>
            <a:spLocks noGrp="1"/>
          </p:cNvSpPr>
          <p:nvPr>
            <p:ph type="title"/>
          </p:nvPr>
        </p:nvSpPr>
        <p:spPr>
          <a:xfrm>
            <a:off x="913795" y="332936"/>
            <a:ext cx="10353762" cy="1041010"/>
          </a:xfrm>
        </p:spPr>
        <p:txBody>
          <a:bodyPr/>
          <a:lstStyle/>
          <a:p>
            <a:r>
              <a:rPr lang="en-IN" dirty="0"/>
              <a:t>Data Segmentation</a:t>
            </a:r>
          </a:p>
        </p:txBody>
      </p:sp>
      <p:pic>
        <p:nvPicPr>
          <p:cNvPr id="5" name="Content Placeholder 4">
            <a:extLst>
              <a:ext uri="{FF2B5EF4-FFF2-40B4-BE49-F238E27FC236}">
                <a16:creationId xmlns:a16="http://schemas.microsoft.com/office/drawing/2014/main" id="{E4352BF9-AAF6-5196-52AB-A69370F2E686}"/>
              </a:ext>
            </a:extLst>
          </p:cNvPr>
          <p:cNvPicPr>
            <a:picLocks noGrp="1" noChangeAspect="1"/>
          </p:cNvPicPr>
          <p:nvPr>
            <p:ph idx="1"/>
          </p:nvPr>
        </p:nvPicPr>
        <p:blipFill>
          <a:blip r:embed="rId2"/>
          <a:stretch>
            <a:fillRect/>
          </a:stretch>
        </p:blipFill>
        <p:spPr>
          <a:xfrm>
            <a:off x="623669" y="1542757"/>
            <a:ext cx="11136922" cy="4618892"/>
          </a:xfrm>
        </p:spPr>
      </p:pic>
    </p:spTree>
    <p:extLst>
      <p:ext uri="{BB962C8B-B14F-4D97-AF65-F5344CB8AC3E}">
        <p14:creationId xmlns:p14="http://schemas.microsoft.com/office/powerpoint/2010/main" val="2884368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3B5C-A895-D05B-4D86-C582C5D806DD}"/>
              </a:ext>
            </a:extLst>
          </p:cNvPr>
          <p:cNvSpPr>
            <a:spLocks noGrp="1"/>
          </p:cNvSpPr>
          <p:nvPr>
            <p:ph type="title"/>
          </p:nvPr>
        </p:nvSpPr>
        <p:spPr/>
        <p:txBody>
          <a:bodyPr/>
          <a:lstStyle/>
          <a:p>
            <a:r>
              <a:rPr lang="en-IN" dirty="0"/>
              <a:t>Visualisation</a:t>
            </a:r>
          </a:p>
        </p:txBody>
      </p:sp>
      <p:sp>
        <p:nvSpPr>
          <p:cNvPr id="3" name="Content Placeholder 2">
            <a:extLst>
              <a:ext uri="{FF2B5EF4-FFF2-40B4-BE49-F238E27FC236}">
                <a16:creationId xmlns:a16="http://schemas.microsoft.com/office/drawing/2014/main" id="{8C75DF2B-81E9-04D1-97F1-46D7D8E42317}"/>
              </a:ext>
            </a:extLst>
          </p:cNvPr>
          <p:cNvSpPr>
            <a:spLocks noGrp="1"/>
          </p:cNvSpPr>
          <p:nvPr>
            <p:ph idx="1"/>
          </p:nvPr>
        </p:nvSpPr>
        <p:spPr/>
        <p:txBody>
          <a:bodyPr/>
          <a:lstStyle/>
          <a:p>
            <a:r>
              <a:rPr lang="en-IN" dirty="0"/>
              <a:t>Univariate Analysis: For each data segment</a:t>
            </a:r>
          </a:p>
          <a:p>
            <a:r>
              <a:rPr lang="en-IN" dirty="0"/>
              <a:t>Bi-variate Analysis</a:t>
            </a:r>
          </a:p>
        </p:txBody>
      </p:sp>
    </p:spTree>
    <p:extLst>
      <p:ext uri="{BB962C8B-B14F-4D97-AF65-F5344CB8AC3E}">
        <p14:creationId xmlns:p14="http://schemas.microsoft.com/office/powerpoint/2010/main" val="2406997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61ED-3ACB-EF06-5B2F-52169C5993E4}"/>
              </a:ext>
            </a:extLst>
          </p:cNvPr>
          <p:cNvSpPr>
            <a:spLocks noGrp="1"/>
          </p:cNvSpPr>
          <p:nvPr>
            <p:ph type="title"/>
          </p:nvPr>
        </p:nvSpPr>
        <p:spPr>
          <a:xfrm>
            <a:off x="913795" y="234462"/>
            <a:ext cx="10353762" cy="1195753"/>
          </a:xfrm>
        </p:spPr>
        <p:txBody>
          <a:bodyPr/>
          <a:lstStyle/>
          <a:p>
            <a:r>
              <a:rPr lang="en-IN" dirty="0"/>
              <a:t>Univariate Analysis</a:t>
            </a:r>
          </a:p>
        </p:txBody>
      </p:sp>
      <p:pic>
        <p:nvPicPr>
          <p:cNvPr id="5" name="Content Placeholder 4">
            <a:extLst>
              <a:ext uri="{FF2B5EF4-FFF2-40B4-BE49-F238E27FC236}">
                <a16:creationId xmlns:a16="http://schemas.microsoft.com/office/drawing/2014/main" id="{2CA024D5-39E1-94C2-4D77-1D2C6812A317}"/>
              </a:ext>
            </a:extLst>
          </p:cNvPr>
          <p:cNvPicPr>
            <a:picLocks noGrp="1" noChangeAspect="1"/>
          </p:cNvPicPr>
          <p:nvPr>
            <p:ph idx="1"/>
          </p:nvPr>
        </p:nvPicPr>
        <p:blipFill>
          <a:blip r:embed="rId2"/>
          <a:stretch>
            <a:fillRect/>
          </a:stretch>
        </p:blipFill>
        <p:spPr>
          <a:xfrm>
            <a:off x="947226" y="1580271"/>
            <a:ext cx="10902460" cy="4548553"/>
          </a:xfrm>
        </p:spPr>
      </p:pic>
    </p:spTree>
    <p:extLst>
      <p:ext uri="{BB962C8B-B14F-4D97-AF65-F5344CB8AC3E}">
        <p14:creationId xmlns:p14="http://schemas.microsoft.com/office/powerpoint/2010/main" val="293579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0B045-3AFA-2E1B-584F-49C5807BEB5D}"/>
              </a:ext>
            </a:extLst>
          </p:cNvPr>
          <p:cNvPicPr>
            <a:picLocks noChangeAspect="1"/>
          </p:cNvPicPr>
          <p:nvPr/>
        </p:nvPicPr>
        <p:blipFill>
          <a:blip r:embed="rId2"/>
          <a:stretch>
            <a:fillRect/>
          </a:stretch>
        </p:blipFill>
        <p:spPr>
          <a:xfrm>
            <a:off x="103736" y="106047"/>
            <a:ext cx="3581426" cy="2519381"/>
          </a:xfrm>
          <a:prstGeom prst="rect">
            <a:avLst/>
          </a:prstGeom>
        </p:spPr>
      </p:pic>
      <p:pic>
        <p:nvPicPr>
          <p:cNvPr id="5" name="Picture 4">
            <a:extLst>
              <a:ext uri="{FF2B5EF4-FFF2-40B4-BE49-F238E27FC236}">
                <a16:creationId xmlns:a16="http://schemas.microsoft.com/office/drawing/2014/main" id="{899FCEDA-0D3E-2489-5D0A-A2DBF1863308}"/>
              </a:ext>
            </a:extLst>
          </p:cNvPr>
          <p:cNvPicPr>
            <a:picLocks noChangeAspect="1"/>
          </p:cNvPicPr>
          <p:nvPr/>
        </p:nvPicPr>
        <p:blipFill>
          <a:blip r:embed="rId3"/>
          <a:stretch>
            <a:fillRect/>
          </a:stretch>
        </p:blipFill>
        <p:spPr>
          <a:xfrm>
            <a:off x="3685162" y="106047"/>
            <a:ext cx="3751958" cy="2519381"/>
          </a:xfrm>
          <a:prstGeom prst="rect">
            <a:avLst/>
          </a:prstGeom>
        </p:spPr>
      </p:pic>
      <p:pic>
        <p:nvPicPr>
          <p:cNvPr id="7" name="Picture 6">
            <a:extLst>
              <a:ext uri="{FF2B5EF4-FFF2-40B4-BE49-F238E27FC236}">
                <a16:creationId xmlns:a16="http://schemas.microsoft.com/office/drawing/2014/main" id="{A995B36C-36F6-D071-03A8-0B86BB932A55}"/>
              </a:ext>
            </a:extLst>
          </p:cNvPr>
          <p:cNvPicPr>
            <a:picLocks noChangeAspect="1"/>
          </p:cNvPicPr>
          <p:nvPr/>
        </p:nvPicPr>
        <p:blipFill>
          <a:blip r:embed="rId4"/>
          <a:stretch>
            <a:fillRect/>
          </a:stretch>
        </p:blipFill>
        <p:spPr>
          <a:xfrm>
            <a:off x="7437120" y="73037"/>
            <a:ext cx="4651144" cy="2552391"/>
          </a:xfrm>
          <a:prstGeom prst="rect">
            <a:avLst/>
          </a:prstGeom>
        </p:spPr>
      </p:pic>
      <p:pic>
        <p:nvPicPr>
          <p:cNvPr id="9" name="Picture 8">
            <a:extLst>
              <a:ext uri="{FF2B5EF4-FFF2-40B4-BE49-F238E27FC236}">
                <a16:creationId xmlns:a16="http://schemas.microsoft.com/office/drawing/2014/main" id="{94E41DCF-C09E-B4AE-84D3-6BC8C4BD8E86}"/>
              </a:ext>
            </a:extLst>
          </p:cNvPr>
          <p:cNvPicPr>
            <a:picLocks noChangeAspect="1"/>
          </p:cNvPicPr>
          <p:nvPr/>
        </p:nvPicPr>
        <p:blipFill>
          <a:blip r:embed="rId5"/>
          <a:stretch>
            <a:fillRect/>
          </a:stretch>
        </p:blipFill>
        <p:spPr>
          <a:xfrm>
            <a:off x="103736" y="2935459"/>
            <a:ext cx="3757640" cy="3429025"/>
          </a:xfrm>
          <a:prstGeom prst="rect">
            <a:avLst/>
          </a:prstGeom>
        </p:spPr>
      </p:pic>
      <p:pic>
        <p:nvPicPr>
          <p:cNvPr id="11" name="Picture 10">
            <a:extLst>
              <a:ext uri="{FF2B5EF4-FFF2-40B4-BE49-F238E27FC236}">
                <a16:creationId xmlns:a16="http://schemas.microsoft.com/office/drawing/2014/main" id="{72CBB2B1-2934-B171-D297-C3645C189D1F}"/>
              </a:ext>
            </a:extLst>
          </p:cNvPr>
          <p:cNvPicPr>
            <a:picLocks noChangeAspect="1"/>
          </p:cNvPicPr>
          <p:nvPr/>
        </p:nvPicPr>
        <p:blipFill>
          <a:blip r:embed="rId6"/>
          <a:stretch>
            <a:fillRect/>
          </a:stretch>
        </p:blipFill>
        <p:spPr>
          <a:xfrm>
            <a:off x="3869982" y="2935459"/>
            <a:ext cx="3743352" cy="3429025"/>
          </a:xfrm>
          <a:prstGeom prst="rect">
            <a:avLst/>
          </a:prstGeom>
        </p:spPr>
      </p:pic>
      <p:pic>
        <p:nvPicPr>
          <p:cNvPr id="13" name="Picture 12">
            <a:extLst>
              <a:ext uri="{FF2B5EF4-FFF2-40B4-BE49-F238E27FC236}">
                <a16:creationId xmlns:a16="http://schemas.microsoft.com/office/drawing/2014/main" id="{C94DD369-8208-A739-570E-EB076AD1DD21}"/>
              </a:ext>
            </a:extLst>
          </p:cNvPr>
          <p:cNvPicPr>
            <a:picLocks noChangeAspect="1"/>
          </p:cNvPicPr>
          <p:nvPr/>
        </p:nvPicPr>
        <p:blipFill>
          <a:blip r:embed="rId7"/>
          <a:stretch>
            <a:fillRect/>
          </a:stretch>
        </p:blipFill>
        <p:spPr>
          <a:xfrm>
            <a:off x="7621940" y="2935459"/>
            <a:ext cx="4474930" cy="3429025"/>
          </a:xfrm>
          <a:prstGeom prst="rect">
            <a:avLst/>
          </a:prstGeom>
        </p:spPr>
      </p:pic>
    </p:spTree>
    <p:extLst>
      <p:ext uri="{BB962C8B-B14F-4D97-AF65-F5344CB8AC3E}">
        <p14:creationId xmlns:p14="http://schemas.microsoft.com/office/powerpoint/2010/main" val="371738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BFEB-4B3A-3681-CE05-F3C81B53D124}"/>
              </a:ext>
            </a:extLst>
          </p:cNvPr>
          <p:cNvSpPr>
            <a:spLocks noGrp="1"/>
          </p:cNvSpPr>
          <p:nvPr>
            <p:ph type="title"/>
          </p:nvPr>
        </p:nvSpPr>
        <p:spPr>
          <a:xfrm>
            <a:off x="913795" y="286043"/>
            <a:ext cx="10353762" cy="1153551"/>
          </a:xfrm>
        </p:spPr>
        <p:txBody>
          <a:bodyPr/>
          <a:lstStyle/>
          <a:p>
            <a:r>
              <a:rPr lang="en-IN" dirty="0"/>
              <a:t>Bi-variate Analysis</a:t>
            </a:r>
          </a:p>
        </p:txBody>
      </p:sp>
      <p:pic>
        <p:nvPicPr>
          <p:cNvPr id="5" name="Content Placeholder 4">
            <a:extLst>
              <a:ext uri="{FF2B5EF4-FFF2-40B4-BE49-F238E27FC236}">
                <a16:creationId xmlns:a16="http://schemas.microsoft.com/office/drawing/2014/main" id="{85DB3949-D88C-F238-1F92-AE1C59FED4EE}"/>
              </a:ext>
            </a:extLst>
          </p:cNvPr>
          <p:cNvPicPr>
            <a:picLocks noGrp="1" noChangeAspect="1"/>
          </p:cNvPicPr>
          <p:nvPr>
            <p:ph idx="1"/>
          </p:nvPr>
        </p:nvPicPr>
        <p:blipFill>
          <a:blip r:embed="rId2"/>
          <a:stretch>
            <a:fillRect/>
          </a:stretch>
        </p:blipFill>
        <p:spPr>
          <a:xfrm>
            <a:off x="422032" y="1439593"/>
            <a:ext cx="4975274" cy="5116011"/>
          </a:xfrm>
        </p:spPr>
      </p:pic>
      <p:pic>
        <p:nvPicPr>
          <p:cNvPr id="7" name="Picture 6">
            <a:extLst>
              <a:ext uri="{FF2B5EF4-FFF2-40B4-BE49-F238E27FC236}">
                <a16:creationId xmlns:a16="http://schemas.microsoft.com/office/drawing/2014/main" id="{EAFAAD0D-6CB1-9002-5603-D5685106680B}"/>
              </a:ext>
            </a:extLst>
          </p:cNvPr>
          <p:cNvPicPr>
            <a:picLocks noChangeAspect="1"/>
          </p:cNvPicPr>
          <p:nvPr/>
        </p:nvPicPr>
        <p:blipFill>
          <a:blip r:embed="rId3"/>
          <a:stretch>
            <a:fillRect/>
          </a:stretch>
        </p:blipFill>
        <p:spPr>
          <a:xfrm>
            <a:off x="5397306" y="1439593"/>
            <a:ext cx="6794694" cy="5116011"/>
          </a:xfrm>
          <a:prstGeom prst="rect">
            <a:avLst/>
          </a:prstGeom>
        </p:spPr>
      </p:pic>
    </p:spTree>
    <p:extLst>
      <p:ext uri="{BB962C8B-B14F-4D97-AF65-F5344CB8AC3E}">
        <p14:creationId xmlns:p14="http://schemas.microsoft.com/office/powerpoint/2010/main" val="201133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EA4F-B4BA-311F-6788-253A2F048A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F0D1CB-A3C2-3270-CF5F-350247D330B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A883D0-8A81-3BAC-D5B1-05D5076E0C41}"/>
              </a:ext>
            </a:extLst>
          </p:cNvPr>
          <p:cNvPicPr>
            <a:picLocks noChangeAspect="1"/>
          </p:cNvPicPr>
          <p:nvPr/>
        </p:nvPicPr>
        <p:blipFill>
          <a:blip r:embed="rId2"/>
          <a:stretch>
            <a:fillRect/>
          </a:stretch>
        </p:blipFill>
        <p:spPr>
          <a:xfrm>
            <a:off x="248529" y="98474"/>
            <a:ext cx="11624603" cy="6759525"/>
          </a:xfrm>
          <a:prstGeom prst="rect">
            <a:avLst/>
          </a:prstGeom>
        </p:spPr>
      </p:pic>
    </p:spTree>
    <p:extLst>
      <p:ext uri="{BB962C8B-B14F-4D97-AF65-F5344CB8AC3E}">
        <p14:creationId xmlns:p14="http://schemas.microsoft.com/office/powerpoint/2010/main" val="278025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404A-21B2-54A7-1054-22F2ABDCFFF6}"/>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Content Placeholder 2">
            <a:extLst>
              <a:ext uri="{FF2B5EF4-FFF2-40B4-BE49-F238E27FC236}">
                <a16:creationId xmlns:a16="http://schemas.microsoft.com/office/drawing/2014/main" id="{F7564728-5489-7A1A-01AE-81412228AB37}"/>
              </a:ext>
            </a:extLst>
          </p:cNvPr>
          <p:cNvSpPr>
            <a:spLocks noGrp="1"/>
          </p:cNvSpPr>
          <p:nvPr>
            <p:ph idx="1"/>
          </p:nvPr>
        </p:nvSpPr>
        <p:spPr/>
        <p:txBody>
          <a:bodyPr/>
          <a:lstStyle/>
          <a:p>
            <a:r>
              <a:rPr lang="en-GB" b="0" i="0" dirty="0" err="1">
                <a:solidFill>
                  <a:schemeClr val="tx1">
                    <a:lumMod val="95000"/>
                  </a:schemeClr>
                </a:solidFill>
                <a:effectLst/>
                <a:latin typeface="Helvetica Neue"/>
              </a:rPr>
              <a:t>Deviding</a:t>
            </a:r>
            <a:r>
              <a:rPr lang="en-GB" b="0" i="0" dirty="0">
                <a:solidFill>
                  <a:schemeClr val="tx1">
                    <a:lumMod val="95000"/>
                  </a:schemeClr>
                </a:solidFill>
                <a:effectLst/>
                <a:latin typeface="Helvetica Neue"/>
              </a:rPr>
              <a:t> Data into feature(x) and target(y)</a:t>
            </a:r>
          </a:p>
          <a:p>
            <a:r>
              <a:rPr lang="en-GB" dirty="0">
                <a:solidFill>
                  <a:schemeClr val="tx1">
                    <a:lumMod val="95000"/>
                  </a:schemeClr>
                </a:solidFill>
                <a:effectLst/>
                <a:latin typeface="Helvetica Neue"/>
              </a:rPr>
              <a:t>Encoding Categorical Columns</a:t>
            </a:r>
          </a:p>
          <a:p>
            <a:r>
              <a:rPr lang="en-GB" dirty="0">
                <a:solidFill>
                  <a:schemeClr val="tx1">
                    <a:lumMod val="95000"/>
                  </a:schemeClr>
                </a:solidFill>
                <a:effectLst/>
                <a:latin typeface="Helvetica Neue"/>
              </a:rPr>
              <a:t>Scaling</a:t>
            </a:r>
            <a:endParaRPr lang="en-IN" dirty="0">
              <a:solidFill>
                <a:schemeClr val="tx1">
                  <a:lumMod val="95000"/>
                </a:schemeClr>
              </a:solidFill>
            </a:endParaRPr>
          </a:p>
        </p:txBody>
      </p:sp>
    </p:spTree>
    <p:extLst>
      <p:ext uri="{BB962C8B-B14F-4D97-AF65-F5344CB8AC3E}">
        <p14:creationId xmlns:p14="http://schemas.microsoft.com/office/powerpoint/2010/main" val="2460964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0828-5550-725C-32A5-EEE4D53C57F7}"/>
              </a:ext>
            </a:extLst>
          </p:cNvPr>
          <p:cNvSpPr>
            <a:spLocks noGrp="1"/>
          </p:cNvSpPr>
          <p:nvPr>
            <p:ph type="title"/>
          </p:nvPr>
        </p:nvSpPr>
        <p:spPr/>
        <p:txBody>
          <a:bodyPr/>
          <a:lstStyle/>
          <a:p>
            <a:r>
              <a:rPr lang="en-IN" dirty="0" err="1"/>
              <a:t>Deviding</a:t>
            </a:r>
            <a:r>
              <a:rPr lang="en-IN" dirty="0"/>
              <a:t> Data into feature/target</a:t>
            </a:r>
          </a:p>
        </p:txBody>
      </p:sp>
      <p:sp>
        <p:nvSpPr>
          <p:cNvPr id="3" name="Content Placeholder 2">
            <a:extLst>
              <a:ext uri="{FF2B5EF4-FFF2-40B4-BE49-F238E27FC236}">
                <a16:creationId xmlns:a16="http://schemas.microsoft.com/office/drawing/2014/main" id="{42F6DE1A-19A6-78FB-0326-DEB6C7312C44}"/>
              </a:ext>
            </a:extLst>
          </p:cNvPr>
          <p:cNvSpPr>
            <a:spLocks noGrp="1"/>
          </p:cNvSpPr>
          <p:nvPr>
            <p:ph idx="1"/>
          </p:nvPr>
        </p:nvSpPr>
        <p:spPr/>
        <p:txBody>
          <a:bodyPr/>
          <a:lstStyle/>
          <a:p>
            <a:r>
              <a:rPr lang="en-GB" dirty="0"/>
              <a:t>x=</a:t>
            </a:r>
            <a:r>
              <a:rPr lang="en-GB" dirty="0" err="1"/>
              <a:t>df.drop</a:t>
            </a:r>
            <a:r>
              <a:rPr lang="en-GB" dirty="0"/>
              <a:t>('Which of the Indian online retailer would you recommend to a </a:t>
            </a:r>
            <a:r>
              <a:rPr lang="en-GB" dirty="0" err="1"/>
              <a:t>friend?',axis</a:t>
            </a:r>
            <a:r>
              <a:rPr lang="en-GB" dirty="0"/>
              <a:t>=1)</a:t>
            </a:r>
          </a:p>
          <a:p>
            <a:r>
              <a:rPr lang="en-GB" dirty="0"/>
              <a:t>y=</a:t>
            </a:r>
            <a:r>
              <a:rPr lang="en-GB" dirty="0" err="1"/>
              <a:t>df</a:t>
            </a:r>
            <a:r>
              <a:rPr lang="en-GB" dirty="0"/>
              <a:t>['Which of the Indian online retailer would you recommend to a friend?']</a:t>
            </a:r>
            <a:endParaRPr lang="en-IN" dirty="0"/>
          </a:p>
        </p:txBody>
      </p:sp>
    </p:spTree>
    <p:extLst>
      <p:ext uri="{BB962C8B-B14F-4D97-AF65-F5344CB8AC3E}">
        <p14:creationId xmlns:p14="http://schemas.microsoft.com/office/powerpoint/2010/main" val="1673555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B123-B4C5-9676-9775-C35611F7174B}"/>
              </a:ext>
            </a:extLst>
          </p:cNvPr>
          <p:cNvSpPr>
            <a:spLocks noGrp="1"/>
          </p:cNvSpPr>
          <p:nvPr>
            <p:ph type="title"/>
          </p:nvPr>
        </p:nvSpPr>
        <p:spPr>
          <a:xfrm>
            <a:off x="913795" y="117231"/>
            <a:ext cx="10353762" cy="994117"/>
          </a:xfrm>
        </p:spPr>
        <p:txBody>
          <a:bodyPr/>
          <a:lstStyle/>
          <a:p>
            <a:r>
              <a:rPr lang="en-IN" dirty="0"/>
              <a:t>Encoding The Categorical Columns</a:t>
            </a:r>
          </a:p>
        </p:txBody>
      </p:sp>
      <p:pic>
        <p:nvPicPr>
          <p:cNvPr id="5" name="Content Placeholder 4">
            <a:extLst>
              <a:ext uri="{FF2B5EF4-FFF2-40B4-BE49-F238E27FC236}">
                <a16:creationId xmlns:a16="http://schemas.microsoft.com/office/drawing/2014/main" id="{104AEA95-B773-BBF5-A432-47D70E5669DB}"/>
              </a:ext>
            </a:extLst>
          </p:cNvPr>
          <p:cNvPicPr>
            <a:picLocks noGrp="1" noChangeAspect="1"/>
          </p:cNvPicPr>
          <p:nvPr>
            <p:ph idx="1"/>
          </p:nvPr>
        </p:nvPicPr>
        <p:blipFill>
          <a:blip r:embed="rId2"/>
          <a:stretch>
            <a:fillRect/>
          </a:stretch>
        </p:blipFill>
        <p:spPr>
          <a:xfrm>
            <a:off x="609496" y="1008185"/>
            <a:ext cx="11582503" cy="1369255"/>
          </a:xfrm>
        </p:spPr>
      </p:pic>
      <p:pic>
        <p:nvPicPr>
          <p:cNvPr id="7" name="Picture 6">
            <a:extLst>
              <a:ext uri="{FF2B5EF4-FFF2-40B4-BE49-F238E27FC236}">
                <a16:creationId xmlns:a16="http://schemas.microsoft.com/office/drawing/2014/main" id="{3FFD317C-6A22-8C73-8972-BB39D324BD11}"/>
              </a:ext>
            </a:extLst>
          </p:cNvPr>
          <p:cNvPicPr>
            <a:picLocks noChangeAspect="1"/>
          </p:cNvPicPr>
          <p:nvPr/>
        </p:nvPicPr>
        <p:blipFill>
          <a:blip r:embed="rId3"/>
          <a:stretch>
            <a:fillRect/>
          </a:stretch>
        </p:blipFill>
        <p:spPr>
          <a:xfrm>
            <a:off x="609496" y="2002301"/>
            <a:ext cx="11521543" cy="4820529"/>
          </a:xfrm>
          <a:prstGeom prst="rect">
            <a:avLst/>
          </a:prstGeom>
        </p:spPr>
      </p:pic>
    </p:spTree>
    <p:extLst>
      <p:ext uri="{BB962C8B-B14F-4D97-AF65-F5344CB8AC3E}">
        <p14:creationId xmlns:p14="http://schemas.microsoft.com/office/powerpoint/2010/main" val="1997131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0A27-4F21-8E5D-090B-526AB6E96969}"/>
              </a:ext>
            </a:extLst>
          </p:cNvPr>
          <p:cNvSpPr>
            <a:spLocks noGrp="1"/>
          </p:cNvSpPr>
          <p:nvPr>
            <p:ph type="title"/>
          </p:nvPr>
        </p:nvSpPr>
        <p:spPr>
          <a:xfrm>
            <a:off x="913795" y="140678"/>
            <a:ext cx="10353762" cy="1050388"/>
          </a:xfrm>
        </p:spPr>
        <p:txBody>
          <a:bodyPr/>
          <a:lstStyle/>
          <a:p>
            <a:r>
              <a:rPr lang="en-IN" dirty="0"/>
              <a:t>Scaling</a:t>
            </a:r>
          </a:p>
        </p:txBody>
      </p:sp>
      <p:pic>
        <p:nvPicPr>
          <p:cNvPr id="5" name="Content Placeholder 4">
            <a:extLst>
              <a:ext uri="{FF2B5EF4-FFF2-40B4-BE49-F238E27FC236}">
                <a16:creationId xmlns:a16="http://schemas.microsoft.com/office/drawing/2014/main" id="{14912E03-9A91-923B-7851-46EE4BF0A4D3}"/>
              </a:ext>
            </a:extLst>
          </p:cNvPr>
          <p:cNvPicPr>
            <a:picLocks noGrp="1" noChangeAspect="1"/>
          </p:cNvPicPr>
          <p:nvPr>
            <p:ph idx="1"/>
          </p:nvPr>
        </p:nvPicPr>
        <p:blipFill>
          <a:blip r:embed="rId2"/>
          <a:stretch>
            <a:fillRect/>
          </a:stretch>
        </p:blipFill>
        <p:spPr>
          <a:xfrm>
            <a:off x="398586" y="1303606"/>
            <a:ext cx="11582400" cy="5481711"/>
          </a:xfrm>
        </p:spPr>
      </p:pic>
    </p:spTree>
    <p:extLst>
      <p:ext uri="{BB962C8B-B14F-4D97-AF65-F5344CB8AC3E}">
        <p14:creationId xmlns:p14="http://schemas.microsoft.com/office/powerpoint/2010/main" val="3873508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51F4-0917-9A00-D68C-04CFBF17B1DC}"/>
              </a:ext>
            </a:extLst>
          </p:cNvPr>
          <p:cNvSpPr>
            <a:spLocks noGrp="1"/>
          </p:cNvSpPr>
          <p:nvPr>
            <p:ph type="title"/>
          </p:nvPr>
        </p:nvSpPr>
        <p:spPr/>
        <p:txBody>
          <a:bodyPr/>
          <a:lstStyle/>
          <a:p>
            <a:r>
              <a:rPr lang="en-IN" dirty="0"/>
              <a:t>Abstract</a:t>
            </a:r>
          </a:p>
        </p:txBody>
      </p:sp>
      <p:sp>
        <p:nvSpPr>
          <p:cNvPr id="3" name="TextBox 2">
            <a:extLst>
              <a:ext uri="{FF2B5EF4-FFF2-40B4-BE49-F238E27FC236}">
                <a16:creationId xmlns:a16="http://schemas.microsoft.com/office/drawing/2014/main" id="{8CA52265-3F8C-771F-08C1-605CA7FDD2A9}"/>
              </a:ext>
            </a:extLst>
          </p:cNvPr>
          <p:cNvSpPr txBox="1"/>
          <p:nvPr/>
        </p:nvSpPr>
        <p:spPr>
          <a:xfrm>
            <a:off x="361071" y="1739705"/>
            <a:ext cx="11624603" cy="3368936"/>
          </a:xfrm>
          <a:prstGeom prst="rect">
            <a:avLst/>
          </a:prstGeom>
          <a:noFill/>
        </p:spPr>
        <p:txBody>
          <a:bodyPr wrap="square" rtlCol="0">
            <a:spAutoFit/>
          </a:bodyPr>
          <a:lstStyle/>
          <a:p>
            <a:pPr>
              <a:lnSpc>
                <a:spcPct val="107000"/>
              </a:lnSpc>
              <a:spcAft>
                <a:spcPts val="800"/>
              </a:spcAft>
            </a:pPr>
            <a:r>
              <a:rPr lang="en-IN" sz="2000" dirty="0">
                <a:solidFill>
                  <a:schemeClr val="tx1">
                    <a:lumMod val="95000"/>
                  </a:schemeClr>
                </a:solidFill>
                <a:effectLst/>
                <a:latin typeface="Arial" panose="020B0604020202020204" pitchFamily="34" charset="0"/>
                <a:ea typeface="Calibri" panose="020F0502020204030204" pitchFamily="34" charset="0"/>
                <a:cs typeface="Times New Roman" panose="02020603050405020304" pitchFamily="18"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endParaRPr lang="en-IN" sz="20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6306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FD3A-6325-1857-F9AF-4A2D57A753D5}"/>
              </a:ext>
            </a:extLst>
          </p:cNvPr>
          <p:cNvSpPr>
            <a:spLocks noGrp="1"/>
          </p:cNvSpPr>
          <p:nvPr>
            <p:ph type="title"/>
          </p:nvPr>
        </p:nvSpPr>
        <p:spPr/>
        <p:txBody>
          <a:bodyPr/>
          <a:lstStyle/>
          <a:p>
            <a:r>
              <a:rPr lang="en-IN" dirty="0"/>
              <a:t>Creating ML Model </a:t>
            </a:r>
          </a:p>
        </p:txBody>
      </p:sp>
      <p:sp>
        <p:nvSpPr>
          <p:cNvPr id="3" name="Content Placeholder 2">
            <a:extLst>
              <a:ext uri="{FF2B5EF4-FFF2-40B4-BE49-F238E27FC236}">
                <a16:creationId xmlns:a16="http://schemas.microsoft.com/office/drawing/2014/main" id="{DF119376-FC96-66A7-BCA4-BB460E8E294C}"/>
              </a:ext>
            </a:extLst>
          </p:cNvPr>
          <p:cNvSpPr>
            <a:spLocks noGrp="1"/>
          </p:cNvSpPr>
          <p:nvPr>
            <p:ph idx="1"/>
          </p:nvPr>
        </p:nvSpPr>
        <p:spPr/>
        <p:txBody>
          <a:bodyPr/>
          <a:lstStyle/>
          <a:p>
            <a:r>
              <a:rPr lang="en-IN" dirty="0"/>
              <a:t>Train Test split</a:t>
            </a:r>
          </a:p>
          <a:p>
            <a:r>
              <a:rPr lang="en-IN" dirty="0"/>
              <a:t>Model Fitting</a:t>
            </a:r>
          </a:p>
          <a:p>
            <a:r>
              <a:rPr lang="en-IN" dirty="0"/>
              <a:t>Cross Validation</a:t>
            </a:r>
          </a:p>
          <a:p>
            <a:r>
              <a:rPr lang="en-IN" dirty="0"/>
              <a:t>Ensemble Techniques</a:t>
            </a:r>
          </a:p>
          <a:p>
            <a:r>
              <a:rPr lang="en-IN" dirty="0"/>
              <a:t>Hyperparameter Tuning</a:t>
            </a:r>
          </a:p>
          <a:p>
            <a:r>
              <a:rPr lang="en-IN" dirty="0"/>
              <a:t>Saving final Model</a:t>
            </a:r>
          </a:p>
        </p:txBody>
      </p:sp>
    </p:spTree>
    <p:extLst>
      <p:ext uri="{BB962C8B-B14F-4D97-AF65-F5344CB8AC3E}">
        <p14:creationId xmlns:p14="http://schemas.microsoft.com/office/powerpoint/2010/main" val="2065454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D153-832B-A81D-BC9F-6A010A698F3F}"/>
              </a:ext>
            </a:extLst>
          </p:cNvPr>
          <p:cNvSpPr>
            <a:spLocks noGrp="1"/>
          </p:cNvSpPr>
          <p:nvPr>
            <p:ph type="title"/>
          </p:nvPr>
        </p:nvSpPr>
        <p:spPr>
          <a:xfrm>
            <a:off x="913795" y="164123"/>
            <a:ext cx="10353762" cy="1223889"/>
          </a:xfrm>
        </p:spPr>
        <p:txBody>
          <a:bodyPr/>
          <a:lstStyle/>
          <a:p>
            <a:r>
              <a:rPr lang="en-IN" dirty="0"/>
              <a:t>Train Test Split</a:t>
            </a:r>
          </a:p>
        </p:txBody>
      </p:sp>
      <p:sp>
        <p:nvSpPr>
          <p:cNvPr id="3" name="Content Placeholder 2">
            <a:extLst>
              <a:ext uri="{FF2B5EF4-FFF2-40B4-BE49-F238E27FC236}">
                <a16:creationId xmlns:a16="http://schemas.microsoft.com/office/drawing/2014/main" id="{37649A16-90A9-1593-3E25-323B1B135AB1}"/>
              </a:ext>
            </a:extLst>
          </p:cNvPr>
          <p:cNvSpPr>
            <a:spLocks noGrp="1"/>
          </p:cNvSpPr>
          <p:nvPr>
            <p:ph idx="1"/>
          </p:nvPr>
        </p:nvSpPr>
        <p:spPr>
          <a:xfrm>
            <a:off x="342314" y="1148862"/>
            <a:ext cx="11849685" cy="5195667"/>
          </a:xfrm>
        </p:spPr>
        <p:txBody>
          <a:bodyPr/>
          <a:lstStyle/>
          <a:p>
            <a:r>
              <a:rPr lang="en-IN" dirty="0" err="1"/>
              <a:t>Spliting</a:t>
            </a:r>
            <a:r>
              <a:rPr lang="en-IN" dirty="0"/>
              <a:t>/</a:t>
            </a:r>
            <a:r>
              <a:rPr lang="en-IN" dirty="0" err="1"/>
              <a:t>deviding</a:t>
            </a:r>
            <a:r>
              <a:rPr lang="en-IN" dirty="0"/>
              <a:t> our data into train and test set.</a:t>
            </a:r>
          </a:p>
          <a:p>
            <a:r>
              <a:rPr lang="en-IN" dirty="0"/>
              <a:t>Code:</a:t>
            </a:r>
          </a:p>
          <a:p>
            <a:pPr marL="36900" indent="0">
              <a:buNone/>
            </a:pPr>
            <a:r>
              <a:rPr lang="en-IN" dirty="0"/>
              <a:t>         </a:t>
            </a:r>
            <a:r>
              <a:rPr lang="en-IN" dirty="0" err="1"/>
              <a:t>x_train,x_test,y_train,y_test</a:t>
            </a:r>
            <a:r>
              <a:rPr lang="en-IN" dirty="0"/>
              <a:t>=</a:t>
            </a:r>
            <a:r>
              <a:rPr lang="en-IN" dirty="0" err="1"/>
              <a:t>train_test_split</a:t>
            </a:r>
            <a:r>
              <a:rPr lang="en-IN" dirty="0"/>
              <a:t>(</a:t>
            </a:r>
            <a:r>
              <a:rPr lang="en-IN" dirty="0" err="1"/>
              <a:t>x,y</a:t>
            </a:r>
            <a:r>
              <a:rPr lang="en-IN" dirty="0"/>
              <a:t>, </a:t>
            </a:r>
            <a:r>
              <a:rPr lang="en-IN" dirty="0" err="1"/>
              <a:t>test_size</a:t>
            </a:r>
            <a:r>
              <a:rPr lang="en-IN" dirty="0"/>
              <a:t>=0.2, </a:t>
            </a:r>
            <a:r>
              <a:rPr lang="en-IN" dirty="0" err="1"/>
              <a:t>random_state</a:t>
            </a:r>
            <a:r>
              <a:rPr lang="en-IN" dirty="0"/>
              <a:t>=???)</a:t>
            </a:r>
          </a:p>
          <a:p>
            <a:pPr marL="36900" indent="0">
              <a:buNone/>
            </a:pPr>
            <a:r>
              <a:rPr lang="en-IN" dirty="0"/>
              <a:t>   </a:t>
            </a:r>
          </a:p>
        </p:txBody>
      </p:sp>
      <p:pic>
        <p:nvPicPr>
          <p:cNvPr id="5" name="Picture 4">
            <a:extLst>
              <a:ext uri="{FF2B5EF4-FFF2-40B4-BE49-F238E27FC236}">
                <a16:creationId xmlns:a16="http://schemas.microsoft.com/office/drawing/2014/main" id="{0127E008-595B-0E92-5E8F-497F7BCF7186}"/>
              </a:ext>
            </a:extLst>
          </p:cNvPr>
          <p:cNvPicPr>
            <a:picLocks noChangeAspect="1"/>
          </p:cNvPicPr>
          <p:nvPr/>
        </p:nvPicPr>
        <p:blipFill>
          <a:blip r:embed="rId2"/>
          <a:stretch>
            <a:fillRect/>
          </a:stretch>
        </p:blipFill>
        <p:spPr>
          <a:xfrm>
            <a:off x="913795" y="2958906"/>
            <a:ext cx="9017996" cy="3788898"/>
          </a:xfrm>
          <a:prstGeom prst="rect">
            <a:avLst/>
          </a:prstGeom>
        </p:spPr>
      </p:pic>
    </p:spTree>
    <p:extLst>
      <p:ext uri="{BB962C8B-B14F-4D97-AF65-F5344CB8AC3E}">
        <p14:creationId xmlns:p14="http://schemas.microsoft.com/office/powerpoint/2010/main" val="159712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CC1C-3E23-A9B3-0590-5B8FCC42E3F5}"/>
              </a:ext>
            </a:extLst>
          </p:cNvPr>
          <p:cNvSpPr>
            <a:spLocks noGrp="1"/>
          </p:cNvSpPr>
          <p:nvPr>
            <p:ph type="title"/>
          </p:nvPr>
        </p:nvSpPr>
        <p:spPr>
          <a:xfrm>
            <a:off x="913795" y="206326"/>
            <a:ext cx="10353762" cy="1050388"/>
          </a:xfrm>
        </p:spPr>
        <p:txBody>
          <a:bodyPr/>
          <a:lstStyle/>
          <a:p>
            <a:r>
              <a:rPr lang="en-IN" dirty="0"/>
              <a:t>Model Fitting</a:t>
            </a:r>
          </a:p>
        </p:txBody>
      </p:sp>
      <p:sp>
        <p:nvSpPr>
          <p:cNvPr id="7" name="Content Placeholder 6">
            <a:extLst>
              <a:ext uri="{FF2B5EF4-FFF2-40B4-BE49-F238E27FC236}">
                <a16:creationId xmlns:a16="http://schemas.microsoft.com/office/drawing/2014/main" id="{855FE7F5-ECD7-BA50-9465-7D16A668A842}"/>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A33F521C-B5B0-0D08-C306-280D85C3579D}"/>
              </a:ext>
            </a:extLst>
          </p:cNvPr>
          <p:cNvPicPr>
            <a:picLocks noChangeAspect="1"/>
          </p:cNvPicPr>
          <p:nvPr/>
        </p:nvPicPr>
        <p:blipFill>
          <a:blip r:embed="rId2"/>
          <a:stretch>
            <a:fillRect/>
          </a:stretch>
        </p:blipFill>
        <p:spPr>
          <a:xfrm>
            <a:off x="829995" y="1195754"/>
            <a:ext cx="10147494" cy="5589563"/>
          </a:xfrm>
          <a:prstGeom prst="rect">
            <a:avLst/>
          </a:prstGeom>
        </p:spPr>
      </p:pic>
    </p:spTree>
    <p:extLst>
      <p:ext uri="{BB962C8B-B14F-4D97-AF65-F5344CB8AC3E}">
        <p14:creationId xmlns:p14="http://schemas.microsoft.com/office/powerpoint/2010/main" val="1092946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153E-76B9-6D82-16EC-BEF67556B1DF}"/>
              </a:ext>
            </a:extLst>
          </p:cNvPr>
          <p:cNvSpPr>
            <a:spLocks noGrp="1"/>
          </p:cNvSpPr>
          <p:nvPr>
            <p:ph type="title"/>
          </p:nvPr>
        </p:nvSpPr>
        <p:spPr>
          <a:xfrm>
            <a:off x="913795" y="173502"/>
            <a:ext cx="10353762" cy="1087901"/>
          </a:xfrm>
        </p:spPr>
        <p:txBody>
          <a:bodyPr/>
          <a:lstStyle/>
          <a:p>
            <a:r>
              <a:rPr lang="en-IN" dirty="0"/>
              <a:t>Cross-Validation</a:t>
            </a:r>
          </a:p>
        </p:txBody>
      </p:sp>
      <p:pic>
        <p:nvPicPr>
          <p:cNvPr id="5" name="Content Placeholder 4">
            <a:extLst>
              <a:ext uri="{FF2B5EF4-FFF2-40B4-BE49-F238E27FC236}">
                <a16:creationId xmlns:a16="http://schemas.microsoft.com/office/drawing/2014/main" id="{0105AF5D-060F-BBA3-ABCC-F8A5590577F0}"/>
              </a:ext>
            </a:extLst>
          </p:cNvPr>
          <p:cNvPicPr>
            <a:picLocks noGrp="1" noChangeAspect="1"/>
          </p:cNvPicPr>
          <p:nvPr>
            <p:ph idx="1"/>
          </p:nvPr>
        </p:nvPicPr>
        <p:blipFill>
          <a:blip r:embed="rId2"/>
          <a:stretch>
            <a:fillRect/>
          </a:stretch>
        </p:blipFill>
        <p:spPr>
          <a:xfrm>
            <a:off x="655888" y="1580271"/>
            <a:ext cx="11165663" cy="4215617"/>
          </a:xfrm>
        </p:spPr>
      </p:pic>
    </p:spTree>
    <p:extLst>
      <p:ext uri="{BB962C8B-B14F-4D97-AF65-F5344CB8AC3E}">
        <p14:creationId xmlns:p14="http://schemas.microsoft.com/office/powerpoint/2010/main" val="2002618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A73C-6813-FEF4-C3BE-1CF7E5237F6F}"/>
              </a:ext>
            </a:extLst>
          </p:cNvPr>
          <p:cNvSpPr>
            <a:spLocks noGrp="1"/>
          </p:cNvSpPr>
          <p:nvPr>
            <p:ph type="title"/>
          </p:nvPr>
        </p:nvSpPr>
        <p:spPr>
          <a:xfrm>
            <a:off x="913795" y="93785"/>
            <a:ext cx="10353762" cy="684628"/>
          </a:xfrm>
        </p:spPr>
        <p:txBody>
          <a:bodyPr>
            <a:normAutofit fontScale="90000"/>
          </a:bodyPr>
          <a:lstStyle/>
          <a:p>
            <a:r>
              <a:rPr lang="en-IN" dirty="0"/>
              <a:t>Ensemble Technique</a:t>
            </a:r>
          </a:p>
        </p:txBody>
      </p:sp>
      <p:sp>
        <p:nvSpPr>
          <p:cNvPr id="3" name="Content Placeholder 2">
            <a:extLst>
              <a:ext uri="{FF2B5EF4-FFF2-40B4-BE49-F238E27FC236}">
                <a16:creationId xmlns:a16="http://schemas.microsoft.com/office/drawing/2014/main" id="{966BF8D2-1921-20DD-D89B-488C19A366B0}"/>
              </a:ext>
            </a:extLst>
          </p:cNvPr>
          <p:cNvSpPr>
            <a:spLocks noGrp="1"/>
          </p:cNvSpPr>
          <p:nvPr>
            <p:ph idx="1"/>
          </p:nvPr>
        </p:nvSpPr>
        <p:spPr>
          <a:xfrm>
            <a:off x="501748" y="562708"/>
            <a:ext cx="10765809" cy="5842782"/>
          </a:xfrm>
        </p:spPr>
        <p:txBody>
          <a:bodyPr/>
          <a:lstStyle/>
          <a:p>
            <a:r>
              <a:rPr lang="en-IN" dirty="0"/>
              <a:t>Applying multiple ML algorithm to find the best model</a:t>
            </a:r>
          </a:p>
        </p:txBody>
      </p:sp>
      <p:pic>
        <p:nvPicPr>
          <p:cNvPr id="5" name="Picture 4">
            <a:extLst>
              <a:ext uri="{FF2B5EF4-FFF2-40B4-BE49-F238E27FC236}">
                <a16:creationId xmlns:a16="http://schemas.microsoft.com/office/drawing/2014/main" id="{F9A0B270-01AC-59F5-8179-431E5AD66675}"/>
              </a:ext>
            </a:extLst>
          </p:cNvPr>
          <p:cNvPicPr>
            <a:picLocks noChangeAspect="1"/>
          </p:cNvPicPr>
          <p:nvPr/>
        </p:nvPicPr>
        <p:blipFill>
          <a:blip r:embed="rId2"/>
          <a:stretch>
            <a:fillRect/>
          </a:stretch>
        </p:blipFill>
        <p:spPr>
          <a:xfrm>
            <a:off x="562708" y="1015218"/>
            <a:ext cx="9352845" cy="5842782"/>
          </a:xfrm>
          <a:prstGeom prst="rect">
            <a:avLst/>
          </a:prstGeom>
        </p:spPr>
      </p:pic>
    </p:spTree>
    <p:extLst>
      <p:ext uri="{BB962C8B-B14F-4D97-AF65-F5344CB8AC3E}">
        <p14:creationId xmlns:p14="http://schemas.microsoft.com/office/powerpoint/2010/main" val="2598859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7D27-A641-209D-8BEE-B256D93125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08D1BC0-C963-F3E7-8208-FF1BD8F7FA2E}"/>
              </a:ext>
            </a:extLst>
          </p:cNvPr>
          <p:cNvPicPr>
            <a:picLocks noGrp="1" noChangeAspect="1"/>
          </p:cNvPicPr>
          <p:nvPr>
            <p:ph idx="1"/>
          </p:nvPr>
        </p:nvPicPr>
        <p:blipFill>
          <a:blip r:embed="rId2"/>
          <a:stretch>
            <a:fillRect/>
          </a:stretch>
        </p:blipFill>
        <p:spPr>
          <a:xfrm>
            <a:off x="679938" y="145366"/>
            <a:ext cx="10245969" cy="6583680"/>
          </a:xfrm>
        </p:spPr>
      </p:pic>
    </p:spTree>
    <p:extLst>
      <p:ext uri="{BB962C8B-B14F-4D97-AF65-F5344CB8AC3E}">
        <p14:creationId xmlns:p14="http://schemas.microsoft.com/office/powerpoint/2010/main" val="2945729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8D320-0291-7ECB-DC2F-9DC376572455}"/>
              </a:ext>
            </a:extLst>
          </p:cNvPr>
          <p:cNvSpPr>
            <a:spLocks noGrp="1"/>
          </p:cNvSpPr>
          <p:nvPr>
            <p:ph type="title"/>
          </p:nvPr>
        </p:nvSpPr>
        <p:spPr>
          <a:xfrm>
            <a:off x="913795" y="112542"/>
            <a:ext cx="10353762" cy="994116"/>
          </a:xfrm>
        </p:spPr>
        <p:txBody>
          <a:bodyPr/>
          <a:lstStyle/>
          <a:p>
            <a:r>
              <a:rPr lang="en-IN" dirty="0"/>
              <a:t>Model Tuning</a:t>
            </a:r>
          </a:p>
        </p:txBody>
      </p:sp>
      <p:pic>
        <p:nvPicPr>
          <p:cNvPr id="5" name="Content Placeholder 4">
            <a:extLst>
              <a:ext uri="{FF2B5EF4-FFF2-40B4-BE49-F238E27FC236}">
                <a16:creationId xmlns:a16="http://schemas.microsoft.com/office/drawing/2014/main" id="{86F90B6E-E7CE-3F5A-2964-5E7D8D1144A0}"/>
              </a:ext>
            </a:extLst>
          </p:cNvPr>
          <p:cNvPicPr>
            <a:picLocks noGrp="1" noChangeAspect="1"/>
          </p:cNvPicPr>
          <p:nvPr>
            <p:ph idx="1"/>
          </p:nvPr>
        </p:nvPicPr>
        <p:blipFill>
          <a:blip r:embed="rId2"/>
          <a:stretch>
            <a:fillRect/>
          </a:stretch>
        </p:blipFill>
        <p:spPr>
          <a:xfrm>
            <a:off x="862818" y="1106657"/>
            <a:ext cx="9730154" cy="5322277"/>
          </a:xfrm>
        </p:spPr>
      </p:pic>
    </p:spTree>
    <p:extLst>
      <p:ext uri="{BB962C8B-B14F-4D97-AF65-F5344CB8AC3E}">
        <p14:creationId xmlns:p14="http://schemas.microsoft.com/office/powerpoint/2010/main" val="356661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465E-4592-FE03-A0D8-D1EB0F9A90AE}"/>
              </a:ext>
            </a:extLst>
          </p:cNvPr>
          <p:cNvSpPr>
            <a:spLocks noGrp="1"/>
          </p:cNvSpPr>
          <p:nvPr>
            <p:ph type="title"/>
          </p:nvPr>
        </p:nvSpPr>
        <p:spPr/>
        <p:txBody>
          <a:bodyPr/>
          <a:lstStyle/>
          <a:p>
            <a:r>
              <a:rPr lang="en-IN" dirty="0"/>
              <a:t>Model Saving</a:t>
            </a:r>
          </a:p>
        </p:txBody>
      </p:sp>
      <p:pic>
        <p:nvPicPr>
          <p:cNvPr id="5" name="Content Placeholder 4">
            <a:extLst>
              <a:ext uri="{FF2B5EF4-FFF2-40B4-BE49-F238E27FC236}">
                <a16:creationId xmlns:a16="http://schemas.microsoft.com/office/drawing/2014/main" id="{1361F94E-A87F-FBCC-0C93-24AE325A9EF0}"/>
              </a:ext>
            </a:extLst>
          </p:cNvPr>
          <p:cNvPicPr>
            <a:picLocks noGrp="1" noChangeAspect="1"/>
          </p:cNvPicPr>
          <p:nvPr>
            <p:ph idx="1"/>
          </p:nvPr>
        </p:nvPicPr>
        <p:blipFill>
          <a:blip r:embed="rId2"/>
          <a:stretch>
            <a:fillRect/>
          </a:stretch>
        </p:blipFill>
        <p:spPr>
          <a:xfrm>
            <a:off x="1219200" y="2124221"/>
            <a:ext cx="9336258" cy="3690425"/>
          </a:xfrm>
        </p:spPr>
      </p:pic>
    </p:spTree>
    <p:extLst>
      <p:ext uri="{BB962C8B-B14F-4D97-AF65-F5344CB8AC3E}">
        <p14:creationId xmlns:p14="http://schemas.microsoft.com/office/powerpoint/2010/main" val="1648790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BD53-DD80-414D-4D5B-BBDA18F11D77}"/>
              </a:ext>
            </a:extLst>
          </p:cNvPr>
          <p:cNvSpPr>
            <a:spLocks noGrp="1"/>
          </p:cNvSpPr>
          <p:nvPr>
            <p:ph type="title"/>
          </p:nvPr>
        </p:nvSpPr>
        <p:spPr>
          <a:xfrm>
            <a:off x="913795" y="192258"/>
            <a:ext cx="10353762" cy="1111348"/>
          </a:xfrm>
        </p:spPr>
        <p:txBody>
          <a:bodyPr/>
          <a:lstStyle/>
          <a:p>
            <a:r>
              <a:rPr lang="en-IN" dirty="0"/>
              <a:t>Conclusion</a:t>
            </a:r>
          </a:p>
        </p:txBody>
      </p:sp>
      <p:sp>
        <p:nvSpPr>
          <p:cNvPr id="3" name="Content Placeholder 2">
            <a:extLst>
              <a:ext uri="{FF2B5EF4-FFF2-40B4-BE49-F238E27FC236}">
                <a16:creationId xmlns:a16="http://schemas.microsoft.com/office/drawing/2014/main" id="{49A4DE55-E1B8-2C0A-F0E9-01E458C3AA2C}"/>
              </a:ext>
            </a:extLst>
          </p:cNvPr>
          <p:cNvSpPr>
            <a:spLocks noGrp="1"/>
          </p:cNvSpPr>
          <p:nvPr>
            <p:ph idx="1"/>
          </p:nvPr>
        </p:nvSpPr>
        <p:spPr>
          <a:xfrm>
            <a:off x="913795" y="1101969"/>
            <a:ext cx="10353762" cy="5303519"/>
          </a:xfrm>
        </p:spPr>
        <p:txBody>
          <a:bodyPr>
            <a:normAutofit lnSpcReduction="10000"/>
          </a:bodyPr>
          <a:lstStyle/>
          <a:p>
            <a:pPr algn="l"/>
            <a:r>
              <a:rPr lang="en-GB" b="0" i="0" dirty="0">
                <a:solidFill>
                  <a:schemeClr val="tx1">
                    <a:lumMod val="95000"/>
                  </a:schemeClr>
                </a:solidFill>
                <a:effectLst/>
                <a:latin typeface="Helvetica Neue"/>
              </a:rPr>
              <a:t>Findings about </a:t>
            </a:r>
            <a:r>
              <a:rPr lang="en-GB" b="0" i="0" dirty="0" err="1">
                <a:solidFill>
                  <a:schemeClr val="tx1">
                    <a:lumMod val="95000"/>
                  </a:schemeClr>
                </a:solidFill>
                <a:effectLst/>
                <a:latin typeface="Helvetica Neue"/>
              </a:rPr>
              <a:t>particiants</a:t>
            </a:r>
            <a:r>
              <a:rPr lang="en-GB" b="0" i="0" dirty="0">
                <a:solidFill>
                  <a:schemeClr val="tx1">
                    <a:lumMod val="95000"/>
                  </a:schemeClr>
                </a:solidFill>
                <a:effectLst/>
                <a:latin typeface="Helvetica Neue"/>
              </a:rPr>
              <a:t>:</a:t>
            </a:r>
          </a:p>
          <a:p>
            <a:pPr marL="36900" indent="0" algn="l">
              <a:buNone/>
            </a:pPr>
            <a:r>
              <a:rPr lang="en-GB" b="0" i="0" dirty="0">
                <a:solidFill>
                  <a:schemeClr val="tx1">
                    <a:lumMod val="95000"/>
                  </a:schemeClr>
                </a:solidFill>
                <a:effectLst/>
                <a:latin typeface="Helvetica Neue"/>
              </a:rPr>
              <a:t>Number of female(67.29%) is twice as of male(32.71%, who participated in the </a:t>
            </a:r>
            <a:r>
              <a:rPr lang="en-GB" b="0" i="0" dirty="0" err="1">
                <a:solidFill>
                  <a:schemeClr val="tx1">
                    <a:lumMod val="95000"/>
                  </a:schemeClr>
                </a:solidFill>
                <a:effectLst/>
                <a:latin typeface="Helvetica Neue"/>
              </a:rPr>
              <a:t>surveay</a:t>
            </a:r>
            <a:r>
              <a:rPr lang="en-GB" b="0" i="0" dirty="0">
                <a:solidFill>
                  <a:schemeClr val="tx1">
                    <a:lumMod val="95000"/>
                  </a:schemeClr>
                </a:solidFill>
                <a:effectLst/>
                <a:latin typeface="Helvetica Neue"/>
              </a:rPr>
              <a:t>;</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90% of the online shoppers are adults aged '31-40 years'(30.11%),'21 -30 years'(29.3%),'41-50 years'(26.02%);</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50% of the online shopping done from Delhi NCR;</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Most of the people have been </a:t>
            </a:r>
            <a:r>
              <a:rPr lang="en-GB" b="0" i="0" dirty="0" err="1">
                <a:solidFill>
                  <a:schemeClr val="tx1">
                    <a:lumMod val="95000"/>
                  </a:schemeClr>
                </a:solidFill>
                <a:effectLst/>
                <a:latin typeface="Helvetica Neue"/>
              </a:rPr>
              <a:t>shoping</a:t>
            </a:r>
            <a:r>
              <a:rPr lang="en-GB" b="0" i="0" dirty="0">
                <a:solidFill>
                  <a:schemeClr val="tx1">
                    <a:lumMod val="95000"/>
                  </a:schemeClr>
                </a:solidFill>
                <a:effectLst/>
                <a:latin typeface="Helvetica Neue"/>
              </a:rPr>
              <a:t> for more than 4 years, yet most people has shopped only less than 10 times;</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Mobile internet is the major source for people for online browsing;</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Most of the people use 'Smartphone' for online </a:t>
            </a:r>
            <a:r>
              <a:rPr lang="en-GB" b="0" i="0" dirty="0" err="1">
                <a:solidFill>
                  <a:schemeClr val="tx1">
                    <a:lumMod val="95000"/>
                  </a:schemeClr>
                </a:solidFill>
                <a:effectLst/>
                <a:latin typeface="Helvetica Neue"/>
              </a:rPr>
              <a:t>shoping</a:t>
            </a:r>
            <a:r>
              <a:rPr lang="en-GB" b="0" i="0" dirty="0">
                <a:solidFill>
                  <a:schemeClr val="tx1">
                    <a:lumMod val="95000"/>
                  </a:schemeClr>
                </a:solidFill>
                <a:effectLst/>
                <a:latin typeface="Helvetica Neue"/>
              </a:rPr>
              <a:t>.</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More than 80% people use 'Google Chrome' browse for accessing the shopping website;</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Most of the online shopping payments are done through 'Credit/Debit Cards';</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Most people abandon their 'bag/</a:t>
            </a:r>
            <a:r>
              <a:rPr lang="en-GB" b="0" i="0" dirty="0" err="1">
                <a:solidFill>
                  <a:schemeClr val="tx1">
                    <a:lumMod val="95000"/>
                  </a:schemeClr>
                </a:solidFill>
                <a:effectLst/>
                <a:latin typeface="Helvetica Neue"/>
              </a:rPr>
              <a:t>shoping</a:t>
            </a:r>
            <a:r>
              <a:rPr lang="en-GB" b="0" i="0" dirty="0">
                <a:solidFill>
                  <a:schemeClr val="tx1">
                    <a:lumMod val="95000"/>
                  </a:schemeClr>
                </a:solidFill>
                <a:effectLst/>
                <a:latin typeface="Helvetica Neue"/>
              </a:rPr>
              <a:t> cart' for better alternative offer;</a:t>
            </a:r>
          </a:p>
          <a:p>
            <a:endParaRPr lang="en-IN" dirty="0"/>
          </a:p>
        </p:txBody>
      </p:sp>
    </p:spTree>
    <p:extLst>
      <p:ext uri="{BB962C8B-B14F-4D97-AF65-F5344CB8AC3E}">
        <p14:creationId xmlns:p14="http://schemas.microsoft.com/office/powerpoint/2010/main" val="73252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E57F4-A77B-B76D-B020-FAD97ECD06E7}"/>
              </a:ext>
            </a:extLst>
          </p:cNvPr>
          <p:cNvSpPr>
            <a:spLocks noGrp="1"/>
          </p:cNvSpPr>
          <p:nvPr>
            <p:ph idx="1"/>
          </p:nvPr>
        </p:nvSpPr>
        <p:spPr>
          <a:xfrm>
            <a:off x="225083" y="32826"/>
            <a:ext cx="11924714" cy="6761870"/>
          </a:xfrm>
        </p:spPr>
        <p:txBody>
          <a:bodyPr>
            <a:normAutofit fontScale="62500" lnSpcReduction="20000"/>
          </a:bodyPr>
          <a:lstStyle/>
          <a:p>
            <a:pPr algn="l"/>
            <a:r>
              <a:rPr lang="en-GB" sz="2900" b="0" i="0" dirty="0">
                <a:solidFill>
                  <a:schemeClr val="tx1">
                    <a:lumMod val="95000"/>
                  </a:schemeClr>
                </a:solidFill>
                <a:effectLst/>
                <a:latin typeface="Helvetica Neue"/>
              </a:rPr>
              <a:t>Feedback and suggestion from people:</a:t>
            </a:r>
          </a:p>
          <a:p>
            <a:pPr marL="36900" indent="0" algn="l">
              <a:buNone/>
            </a:pPr>
            <a:r>
              <a:rPr lang="en-GB" sz="2900" b="0" i="0" dirty="0">
                <a:solidFill>
                  <a:schemeClr val="tx1">
                    <a:lumMod val="95000"/>
                  </a:schemeClr>
                </a:solidFill>
                <a:effectLst/>
                <a:latin typeface="Helvetica Neue"/>
              </a:rPr>
              <a:t>'The content of the website must be easy to read and understand'; 'Information on similar product to the one highlighted is important for product comparison';</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'Complete information on listed seller and product being offered is important for purchase decision';</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All relevant information on listed products must be stated clearly';</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'Ease of navigation in website';</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Loading and processing speed should be high';</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'User friendly Interface of the website';</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Convenient Payment methods;</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Trust that the online retail store will </a:t>
            </a:r>
            <a:r>
              <a:rPr lang="en-GB" sz="2900" b="0" i="0" dirty="0" err="1">
                <a:solidFill>
                  <a:schemeClr val="tx1">
                    <a:lumMod val="95000"/>
                  </a:schemeClr>
                </a:solidFill>
                <a:effectLst/>
                <a:latin typeface="Helvetica Neue"/>
              </a:rPr>
              <a:t>fulfill</a:t>
            </a:r>
            <a:r>
              <a:rPr lang="en-GB" sz="2900" b="0" i="0" dirty="0">
                <a:solidFill>
                  <a:schemeClr val="tx1">
                    <a:lumMod val="95000"/>
                  </a:schemeClr>
                </a:solidFill>
                <a:effectLst/>
                <a:latin typeface="Helvetica Neue"/>
              </a:rPr>
              <a:t> its part of the transaction at the stipulated time;</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Empathy (readiness to assist with queries) towards the customers;</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Being able to guarantee the privacy of the customer;</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Responsiveness, availability of several communication channels (email, online rep, twitter, phone etc.);</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Online shopping gives monetary benefit and discounts;</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Enjoyment is derived from shopping online ;</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Shopping online is convenient and flexible ;</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Return and replacement policy of the e-tailer is important for purchase decision ;</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Gaining access to loyalty programs is a benefit of shopping online ;</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Displaying quality Information on the website improves satisfaction of customers;</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User derive satisfaction while shopping on a good quality website or application;</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Net Benefit derived from shopping online can lead to users satisfaction</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User satisfaction cannot exist without trust ;</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Offering a wide variety of listed product in several category;</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Provision of complete and relevant product information;</a:t>
            </a:r>
            <a:br>
              <a:rPr lang="en-GB" sz="2900" b="0" i="0" dirty="0">
                <a:solidFill>
                  <a:schemeClr val="tx1">
                    <a:lumMod val="95000"/>
                  </a:schemeClr>
                </a:solidFill>
                <a:effectLst/>
                <a:latin typeface="Helvetica Neue"/>
              </a:rPr>
            </a:br>
            <a:r>
              <a:rPr lang="en-GB" sz="2900" b="0" i="0" dirty="0">
                <a:solidFill>
                  <a:schemeClr val="tx1">
                    <a:lumMod val="95000"/>
                  </a:schemeClr>
                </a:solidFill>
                <a:effectLst/>
                <a:latin typeface="Helvetica Neue"/>
              </a:rPr>
              <a:t>The Convenience of patronizing the online retailer ; Product should give value for money spent;</a:t>
            </a:r>
          </a:p>
          <a:p>
            <a:endParaRPr lang="en-IN" dirty="0"/>
          </a:p>
        </p:txBody>
      </p:sp>
    </p:spTree>
    <p:extLst>
      <p:ext uri="{BB962C8B-B14F-4D97-AF65-F5344CB8AC3E}">
        <p14:creationId xmlns:p14="http://schemas.microsoft.com/office/powerpoint/2010/main" val="870206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Project </a:t>
            </a:r>
            <a:r>
              <a:rPr lang="en-US" dirty="0" err="1"/>
              <a:t>Ouline</a:t>
            </a:r>
            <a:r>
              <a:rPr lang="en-US" dirty="0"/>
              <a:t>/Stages</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07765375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46925-5824-420A-0332-62EC725A103A}"/>
              </a:ext>
            </a:extLst>
          </p:cNvPr>
          <p:cNvSpPr>
            <a:spLocks noGrp="1"/>
          </p:cNvSpPr>
          <p:nvPr>
            <p:ph idx="1"/>
          </p:nvPr>
        </p:nvSpPr>
        <p:spPr>
          <a:xfrm>
            <a:off x="913795" y="389206"/>
            <a:ext cx="10353762" cy="5748997"/>
          </a:xfrm>
        </p:spPr>
        <p:txBody>
          <a:bodyPr/>
          <a:lstStyle/>
          <a:p>
            <a:pPr algn="l"/>
            <a:r>
              <a:rPr lang="en-GB" b="0" i="0" dirty="0">
                <a:solidFill>
                  <a:schemeClr val="tx1">
                    <a:lumMod val="95000"/>
                  </a:schemeClr>
                </a:solidFill>
                <a:effectLst/>
                <a:latin typeface="Helvetica Neue"/>
              </a:rPr>
              <a:t>E-retailors good attribute score:</a:t>
            </a:r>
          </a:p>
          <a:p>
            <a:pPr marL="36900" indent="0" algn="l">
              <a:buNone/>
            </a:pPr>
            <a:r>
              <a:rPr lang="en-GB" b="0" i="0" dirty="0">
                <a:solidFill>
                  <a:schemeClr val="tx1">
                    <a:lumMod val="95000"/>
                  </a:schemeClr>
                </a:solidFill>
                <a:effectLst/>
                <a:latin typeface="Helvetica Neue"/>
              </a:rPr>
              <a:t>1. Amazon and Flipkart scored the best in good attributes of their website</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2. Most people agree that 'delivery speed of order' of Amazon and Flipkart is better.</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3. Amazon and Flipkart has more variety of product on their site compared to other e-retailers.</a:t>
            </a:r>
          </a:p>
          <a:p>
            <a:pPr marL="36900" indent="0" algn="l">
              <a:buNone/>
            </a:pPr>
            <a:endParaRPr lang="en-GB" b="0" i="0" dirty="0">
              <a:solidFill>
                <a:schemeClr val="tx1">
                  <a:lumMod val="95000"/>
                </a:schemeClr>
              </a:solidFill>
              <a:effectLst/>
              <a:latin typeface="Helvetica Neue"/>
            </a:endParaRPr>
          </a:p>
          <a:p>
            <a:endParaRPr lang="en-IN" dirty="0"/>
          </a:p>
        </p:txBody>
      </p:sp>
    </p:spTree>
    <p:extLst>
      <p:ext uri="{BB962C8B-B14F-4D97-AF65-F5344CB8AC3E}">
        <p14:creationId xmlns:p14="http://schemas.microsoft.com/office/powerpoint/2010/main" val="2122690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CF84D1-A34D-D7AA-D0D8-72215D8C2FFE}"/>
              </a:ext>
            </a:extLst>
          </p:cNvPr>
          <p:cNvSpPr>
            <a:spLocks noGrp="1"/>
          </p:cNvSpPr>
          <p:nvPr>
            <p:ph idx="1"/>
          </p:nvPr>
        </p:nvSpPr>
        <p:spPr>
          <a:xfrm>
            <a:off x="913795" y="525194"/>
            <a:ext cx="10353762" cy="5266005"/>
          </a:xfrm>
        </p:spPr>
        <p:txBody>
          <a:bodyPr/>
          <a:lstStyle/>
          <a:p>
            <a:pPr algn="l"/>
            <a:r>
              <a:rPr lang="en-GB" b="0" i="0" dirty="0">
                <a:solidFill>
                  <a:schemeClr val="tx1">
                    <a:lumMod val="95000"/>
                  </a:schemeClr>
                </a:solidFill>
                <a:effectLst/>
                <a:latin typeface="Helvetica Neue"/>
              </a:rPr>
              <a:t>E-retailors bad attribute score:</a:t>
            </a:r>
          </a:p>
          <a:p>
            <a:pPr marL="36900" indent="0" algn="l">
              <a:buNone/>
            </a:pPr>
            <a:r>
              <a:rPr lang="en-GB" b="0" i="0" dirty="0">
                <a:solidFill>
                  <a:schemeClr val="tx1">
                    <a:lumMod val="95000"/>
                  </a:schemeClr>
                </a:solidFill>
                <a:effectLst/>
                <a:latin typeface="Helvetica Neue"/>
              </a:rPr>
              <a:t>1.Flipkart and Amazon website takes more time to login.</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2.Myntra.com website is very slow.</a:t>
            </a:r>
            <a:br>
              <a:rPr lang="en-GB" b="0" i="0" dirty="0">
                <a:solidFill>
                  <a:schemeClr val="tx1">
                    <a:lumMod val="95000"/>
                  </a:schemeClr>
                </a:solidFill>
                <a:effectLst/>
                <a:latin typeface="Helvetica Neue"/>
              </a:rPr>
            </a:br>
            <a:r>
              <a:rPr lang="en-GB" b="0" i="0" dirty="0">
                <a:solidFill>
                  <a:schemeClr val="tx1">
                    <a:lumMod val="95000"/>
                  </a:schemeClr>
                </a:solidFill>
                <a:effectLst/>
                <a:latin typeface="Helvetica Neue"/>
              </a:rPr>
              <a:t>3.Paytm.com and snapdael.com has poor delivery system and take longer time to deliver the product.</a:t>
            </a:r>
          </a:p>
          <a:p>
            <a:endParaRPr lang="en-IN" dirty="0"/>
          </a:p>
        </p:txBody>
      </p:sp>
    </p:spTree>
    <p:extLst>
      <p:ext uri="{BB962C8B-B14F-4D97-AF65-F5344CB8AC3E}">
        <p14:creationId xmlns:p14="http://schemas.microsoft.com/office/powerpoint/2010/main" val="3969126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CD03C-3035-24B3-B245-D9C20BBF13EF}"/>
              </a:ext>
            </a:extLst>
          </p:cNvPr>
          <p:cNvSpPr>
            <a:spLocks noGrp="1"/>
          </p:cNvSpPr>
          <p:nvPr>
            <p:ph idx="1"/>
          </p:nvPr>
        </p:nvSpPr>
        <p:spPr>
          <a:xfrm>
            <a:off x="913795" y="398586"/>
            <a:ext cx="10353762" cy="5392614"/>
          </a:xfrm>
        </p:spPr>
        <p:txBody>
          <a:bodyPr/>
          <a:lstStyle/>
          <a:p>
            <a:pPr algn="l"/>
            <a:r>
              <a:rPr lang="en-GB" b="0" i="0" dirty="0">
                <a:solidFill>
                  <a:schemeClr val="tx1">
                    <a:lumMod val="95000"/>
                  </a:schemeClr>
                </a:solidFill>
                <a:effectLst/>
                <a:latin typeface="Helvetica Neue"/>
              </a:rPr>
              <a:t>All the websites were not equally preferred by participants.</a:t>
            </a:r>
          </a:p>
          <a:p>
            <a:pPr algn="l"/>
            <a:endParaRPr lang="en-GB" dirty="0">
              <a:solidFill>
                <a:schemeClr val="tx1">
                  <a:lumMod val="95000"/>
                </a:schemeClr>
              </a:solidFill>
              <a:effectLst/>
              <a:latin typeface="Helvetica Neue"/>
            </a:endParaRPr>
          </a:p>
          <a:p>
            <a:pPr marL="36900" indent="0" algn="l">
              <a:buNone/>
            </a:pPr>
            <a:endParaRPr lang="en-GB" b="0" i="0" dirty="0">
              <a:solidFill>
                <a:schemeClr val="tx1">
                  <a:lumMod val="95000"/>
                </a:schemeClr>
              </a:solidFill>
              <a:effectLst/>
              <a:latin typeface="Helvetica Neue"/>
            </a:endParaRPr>
          </a:p>
          <a:p>
            <a:pPr algn="l"/>
            <a:r>
              <a:rPr lang="en-GB" b="0" i="0" dirty="0">
                <a:solidFill>
                  <a:schemeClr val="tx1">
                    <a:lumMod val="95000"/>
                  </a:schemeClr>
                </a:solidFill>
                <a:effectLst/>
                <a:latin typeface="Helvetica Neue"/>
              </a:rPr>
              <a:t>Amazon was the most preferred followed by Flipkart. These two companies are most trusted in the industry and hence, have a huge reliability. Also, the sellers listed on these websites are generally from Tier 1 cities as compared to Snapdeal and </a:t>
            </a:r>
            <a:r>
              <a:rPr lang="en-GB" b="0" i="0" dirty="0" err="1">
                <a:solidFill>
                  <a:schemeClr val="tx1">
                    <a:lumMod val="95000"/>
                  </a:schemeClr>
                </a:solidFill>
                <a:effectLst/>
                <a:latin typeface="Helvetica Neue"/>
              </a:rPr>
              <a:t>PayTM</a:t>
            </a:r>
            <a:r>
              <a:rPr lang="en-GB" b="0" i="0" dirty="0">
                <a:solidFill>
                  <a:schemeClr val="tx1">
                    <a:lumMod val="95000"/>
                  </a:schemeClr>
                </a:solidFill>
                <a:effectLst/>
                <a:latin typeface="Helvetica Neue"/>
              </a:rPr>
              <a:t> which have more sellers from tier 2 and 3 cities. Also, these websites have the most lenient return policies as compared to others and also the time required to process a return is low for these.</a:t>
            </a:r>
          </a:p>
          <a:p>
            <a:endParaRPr lang="en-IN" dirty="0"/>
          </a:p>
        </p:txBody>
      </p:sp>
    </p:spTree>
    <p:extLst>
      <p:ext uri="{BB962C8B-B14F-4D97-AF65-F5344CB8AC3E}">
        <p14:creationId xmlns:p14="http://schemas.microsoft.com/office/powerpoint/2010/main" val="2315348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896A-3614-4582-AC61-C8ACC35D5C9C}"/>
              </a:ext>
            </a:extLst>
          </p:cNvPr>
          <p:cNvSpPr>
            <a:spLocks noGrp="1"/>
          </p:cNvSpPr>
          <p:nvPr>
            <p:ph type="title"/>
          </p:nvPr>
        </p:nvSpPr>
        <p:spPr/>
        <p:txBody>
          <a:bodyPr/>
          <a:lstStyle/>
          <a:p>
            <a:r>
              <a:rPr lang="en-IN" dirty="0"/>
              <a:t>Importing Dependencies</a:t>
            </a:r>
          </a:p>
        </p:txBody>
      </p:sp>
      <p:sp>
        <p:nvSpPr>
          <p:cNvPr id="3" name="Content Placeholder 2">
            <a:extLst>
              <a:ext uri="{FF2B5EF4-FFF2-40B4-BE49-F238E27FC236}">
                <a16:creationId xmlns:a16="http://schemas.microsoft.com/office/drawing/2014/main" id="{B2E766DA-711A-1BDE-EFD4-48BC0075F24B}"/>
              </a:ext>
            </a:extLst>
          </p:cNvPr>
          <p:cNvSpPr>
            <a:spLocks noGrp="1"/>
          </p:cNvSpPr>
          <p:nvPr>
            <p:ph idx="1"/>
          </p:nvPr>
        </p:nvSpPr>
        <p:spPr/>
        <p:txBody>
          <a:bodyPr>
            <a:normAutofit fontScale="70000" lnSpcReduction="20000"/>
          </a:bodyPr>
          <a:lstStyle/>
          <a:p>
            <a:r>
              <a:rPr lang="en-IN" dirty="0"/>
              <a:t>import pandas as pd      </a:t>
            </a:r>
            <a:r>
              <a:rPr lang="en-IN" dirty="0">
                <a:solidFill>
                  <a:srgbClr val="00B050"/>
                </a:solidFill>
              </a:rPr>
              <a:t># Data Analysis</a:t>
            </a:r>
          </a:p>
          <a:p>
            <a:r>
              <a:rPr lang="en-IN" dirty="0"/>
              <a:t>import </a:t>
            </a:r>
            <a:r>
              <a:rPr lang="en-IN" dirty="0" err="1"/>
              <a:t>numpy</a:t>
            </a:r>
            <a:r>
              <a:rPr lang="en-IN" dirty="0"/>
              <a:t> as np       </a:t>
            </a:r>
            <a:r>
              <a:rPr lang="en-IN" dirty="0">
                <a:solidFill>
                  <a:srgbClr val="00B050"/>
                </a:solidFill>
              </a:rPr>
              <a:t># Mathematical Calculations</a:t>
            </a:r>
          </a:p>
          <a:p>
            <a:r>
              <a:rPr lang="en-IN" dirty="0"/>
              <a:t>import </a:t>
            </a:r>
            <a:r>
              <a:rPr lang="en-IN" dirty="0" err="1"/>
              <a:t>matplotlib.pyplot</a:t>
            </a:r>
            <a:r>
              <a:rPr lang="en-IN" dirty="0"/>
              <a:t> as </a:t>
            </a:r>
            <a:r>
              <a:rPr lang="en-IN" dirty="0" err="1"/>
              <a:t>plt</a:t>
            </a:r>
            <a:r>
              <a:rPr lang="en-IN" dirty="0"/>
              <a:t>     </a:t>
            </a:r>
            <a:r>
              <a:rPr lang="en-IN" dirty="0">
                <a:solidFill>
                  <a:srgbClr val="00B050"/>
                </a:solidFill>
              </a:rPr>
              <a:t># Plotting and Graphs and Charts</a:t>
            </a:r>
          </a:p>
          <a:p>
            <a:r>
              <a:rPr lang="en-IN" dirty="0"/>
              <a:t>import seaborn as </a:t>
            </a:r>
            <a:r>
              <a:rPr lang="en-IN" dirty="0" err="1"/>
              <a:t>sns</a:t>
            </a:r>
            <a:r>
              <a:rPr lang="en-IN" dirty="0"/>
              <a:t>             </a:t>
            </a:r>
            <a:r>
              <a:rPr lang="en-IN" dirty="0">
                <a:solidFill>
                  <a:srgbClr val="00B050"/>
                </a:solidFill>
              </a:rPr>
              <a:t># Advanced plotting (Charts in 1 line of code)</a:t>
            </a:r>
          </a:p>
          <a:p>
            <a:r>
              <a:rPr lang="en-IN" dirty="0"/>
              <a:t>from </a:t>
            </a:r>
            <a:r>
              <a:rPr lang="en-IN" dirty="0" err="1"/>
              <a:t>sklearn.model_selection</a:t>
            </a:r>
            <a:r>
              <a:rPr lang="en-IN" dirty="0"/>
              <a:t> import </a:t>
            </a:r>
            <a:r>
              <a:rPr lang="en-IN" dirty="0" err="1"/>
              <a:t>train_test_split</a:t>
            </a:r>
            <a:r>
              <a:rPr lang="en-IN" dirty="0"/>
              <a:t>  </a:t>
            </a:r>
            <a:r>
              <a:rPr lang="en-IN" dirty="0">
                <a:solidFill>
                  <a:srgbClr val="00B050"/>
                </a:solidFill>
              </a:rPr>
              <a:t>#For </a:t>
            </a:r>
            <a:r>
              <a:rPr lang="en-IN" dirty="0" err="1">
                <a:solidFill>
                  <a:srgbClr val="00B050"/>
                </a:solidFill>
              </a:rPr>
              <a:t>spliting</a:t>
            </a:r>
            <a:r>
              <a:rPr lang="en-IN" dirty="0">
                <a:solidFill>
                  <a:srgbClr val="00B050"/>
                </a:solidFill>
              </a:rPr>
              <a:t> the data in train set and test set(ML </a:t>
            </a:r>
            <a:r>
              <a:rPr lang="en-IN" dirty="0" err="1">
                <a:solidFill>
                  <a:srgbClr val="00B050"/>
                </a:solidFill>
              </a:rPr>
              <a:t>Modeling</a:t>
            </a:r>
            <a:r>
              <a:rPr lang="en-IN" dirty="0">
                <a:solidFill>
                  <a:srgbClr val="00B050"/>
                </a:solidFill>
              </a:rPr>
              <a:t>)</a:t>
            </a:r>
          </a:p>
          <a:p>
            <a:r>
              <a:rPr lang="en-IN" dirty="0"/>
              <a:t>from </a:t>
            </a:r>
            <a:r>
              <a:rPr lang="en-IN" dirty="0" err="1"/>
              <a:t>sklearn.linear_model</a:t>
            </a:r>
            <a:r>
              <a:rPr lang="en-IN" dirty="0"/>
              <a:t> import </a:t>
            </a:r>
            <a:r>
              <a:rPr lang="en-IN" dirty="0" err="1"/>
              <a:t>LogisticRegression</a:t>
            </a:r>
            <a:r>
              <a:rPr lang="en-IN" dirty="0"/>
              <a:t>   </a:t>
            </a:r>
            <a:r>
              <a:rPr lang="en-IN" dirty="0">
                <a:solidFill>
                  <a:srgbClr val="00B050"/>
                </a:solidFill>
              </a:rPr>
              <a:t>#Algorithm for ML model</a:t>
            </a:r>
          </a:p>
          <a:p>
            <a:r>
              <a:rPr lang="en-IN" dirty="0"/>
              <a:t>from </a:t>
            </a:r>
            <a:r>
              <a:rPr lang="en-IN" dirty="0" err="1"/>
              <a:t>sklearn.metrics</a:t>
            </a:r>
            <a:r>
              <a:rPr lang="en-IN" dirty="0"/>
              <a:t> import </a:t>
            </a:r>
            <a:r>
              <a:rPr lang="en-IN" dirty="0" err="1"/>
              <a:t>accuracy_score</a:t>
            </a:r>
            <a:r>
              <a:rPr lang="en-IN" dirty="0"/>
              <a:t>, </a:t>
            </a:r>
            <a:r>
              <a:rPr lang="en-IN" dirty="0" err="1"/>
              <a:t>confusion_matrix</a:t>
            </a:r>
            <a:r>
              <a:rPr lang="en-IN" dirty="0"/>
              <a:t>, </a:t>
            </a:r>
            <a:r>
              <a:rPr lang="en-IN" dirty="0" err="1"/>
              <a:t>classification_report</a:t>
            </a:r>
            <a:r>
              <a:rPr lang="en-IN" dirty="0"/>
              <a:t>   </a:t>
            </a:r>
            <a:r>
              <a:rPr lang="en-IN" dirty="0">
                <a:solidFill>
                  <a:srgbClr val="00B050"/>
                </a:solidFill>
              </a:rPr>
              <a:t>#Evaluation metrics</a:t>
            </a:r>
          </a:p>
          <a:p>
            <a:r>
              <a:rPr lang="en-IN" dirty="0"/>
              <a:t>%matplotlib inline</a:t>
            </a:r>
          </a:p>
          <a:p>
            <a:r>
              <a:rPr lang="en-IN" dirty="0"/>
              <a:t>import warnings</a:t>
            </a:r>
          </a:p>
          <a:p>
            <a:r>
              <a:rPr lang="en-IN" dirty="0" err="1"/>
              <a:t>warnings.filterwarnings</a:t>
            </a:r>
            <a:r>
              <a:rPr lang="en-IN" dirty="0"/>
              <a:t>('ignore’)</a:t>
            </a:r>
          </a:p>
          <a:p>
            <a:endParaRPr lang="en-IN" dirty="0"/>
          </a:p>
        </p:txBody>
      </p:sp>
      <p:pic>
        <p:nvPicPr>
          <p:cNvPr id="5" name="Picture 4">
            <a:extLst>
              <a:ext uri="{FF2B5EF4-FFF2-40B4-BE49-F238E27FC236}">
                <a16:creationId xmlns:a16="http://schemas.microsoft.com/office/drawing/2014/main" id="{5704E159-24DC-F682-CE87-46364B740F86}"/>
              </a:ext>
            </a:extLst>
          </p:cNvPr>
          <p:cNvPicPr>
            <a:picLocks noChangeAspect="1"/>
          </p:cNvPicPr>
          <p:nvPr/>
        </p:nvPicPr>
        <p:blipFill>
          <a:blip r:embed="rId2"/>
          <a:stretch>
            <a:fillRect/>
          </a:stretch>
        </p:blipFill>
        <p:spPr>
          <a:xfrm>
            <a:off x="356382" y="1866900"/>
            <a:ext cx="11643359" cy="3872717"/>
          </a:xfrm>
          <a:prstGeom prst="rect">
            <a:avLst/>
          </a:prstGeom>
        </p:spPr>
      </p:pic>
    </p:spTree>
    <p:extLst>
      <p:ext uri="{BB962C8B-B14F-4D97-AF65-F5344CB8AC3E}">
        <p14:creationId xmlns:p14="http://schemas.microsoft.com/office/powerpoint/2010/main" val="29497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A0868-6CBE-D0A5-059D-F3DF26F01D25}"/>
              </a:ext>
            </a:extLst>
          </p:cNvPr>
          <p:cNvSpPr>
            <a:spLocks noGrp="1"/>
          </p:cNvSpPr>
          <p:nvPr>
            <p:ph type="title"/>
          </p:nvPr>
        </p:nvSpPr>
        <p:spPr>
          <a:xfrm>
            <a:off x="913795" y="187570"/>
            <a:ext cx="10353762" cy="839372"/>
          </a:xfrm>
        </p:spPr>
        <p:txBody>
          <a:bodyPr/>
          <a:lstStyle/>
          <a:p>
            <a:r>
              <a:rPr lang="en-IN" dirty="0"/>
              <a:t>Loading Data</a:t>
            </a:r>
          </a:p>
        </p:txBody>
      </p:sp>
      <p:pic>
        <p:nvPicPr>
          <p:cNvPr id="5" name="Picture 4">
            <a:extLst>
              <a:ext uri="{FF2B5EF4-FFF2-40B4-BE49-F238E27FC236}">
                <a16:creationId xmlns:a16="http://schemas.microsoft.com/office/drawing/2014/main" id="{9BC5259F-0C4B-C01F-6CB0-45626C6B1EF1}"/>
              </a:ext>
            </a:extLst>
          </p:cNvPr>
          <p:cNvPicPr>
            <a:picLocks noChangeAspect="1"/>
          </p:cNvPicPr>
          <p:nvPr/>
        </p:nvPicPr>
        <p:blipFill>
          <a:blip r:embed="rId2"/>
          <a:stretch>
            <a:fillRect/>
          </a:stretch>
        </p:blipFill>
        <p:spPr>
          <a:xfrm>
            <a:off x="616692" y="1130106"/>
            <a:ext cx="11183091" cy="5258810"/>
          </a:xfrm>
          <a:prstGeom prst="rect">
            <a:avLst/>
          </a:prstGeom>
        </p:spPr>
      </p:pic>
    </p:spTree>
    <p:extLst>
      <p:ext uri="{BB962C8B-B14F-4D97-AF65-F5344CB8AC3E}">
        <p14:creationId xmlns:p14="http://schemas.microsoft.com/office/powerpoint/2010/main" val="38196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E2B2-394A-63D6-A903-A6D7441F5276}"/>
              </a:ext>
            </a:extLst>
          </p:cNvPr>
          <p:cNvSpPr>
            <a:spLocks noGrp="1"/>
          </p:cNvSpPr>
          <p:nvPr>
            <p:ph type="title"/>
          </p:nvPr>
        </p:nvSpPr>
        <p:spPr>
          <a:xfrm>
            <a:off x="913795" y="347004"/>
            <a:ext cx="10353762" cy="1364566"/>
          </a:xfrm>
        </p:spPr>
        <p:txBody>
          <a:bodyPr/>
          <a:lstStyle/>
          <a:p>
            <a:r>
              <a:rPr lang="en-IN" dirty="0"/>
              <a:t>Exploratory Data Analysis</a:t>
            </a:r>
          </a:p>
        </p:txBody>
      </p:sp>
      <p:sp>
        <p:nvSpPr>
          <p:cNvPr id="3" name="Content Placeholder 2">
            <a:extLst>
              <a:ext uri="{FF2B5EF4-FFF2-40B4-BE49-F238E27FC236}">
                <a16:creationId xmlns:a16="http://schemas.microsoft.com/office/drawing/2014/main" id="{624AA628-E480-34C9-F2D3-25DE44710FF7}"/>
              </a:ext>
            </a:extLst>
          </p:cNvPr>
          <p:cNvSpPr>
            <a:spLocks noGrp="1"/>
          </p:cNvSpPr>
          <p:nvPr>
            <p:ph idx="1"/>
          </p:nvPr>
        </p:nvSpPr>
        <p:spPr/>
        <p:txBody>
          <a:bodyPr/>
          <a:lstStyle/>
          <a:p>
            <a:r>
              <a:rPr lang="en-IN" dirty="0"/>
              <a:t>Data Information</a:t>
            </a:r>
          </a:p>
          <a:p>
            <a:r>
              <a:rPr lang="en-IN" dirty="0"/>
              <a:t>Data Cleaning</a:t>
            </a:r>
          </a:p>
          <a:p>
            <a:r>
              <a:rPr lang="en-IN" dirty="0"/>
              <a:t>Data Segmentation</a:t>
            </a:r>
          </a:p>
          <a:p>
            <a:endParaRPr lang="en-IN" dirty="0"/>
          </a:p>
        </p:txBody>
      </p:sp>
    </p:spTree>
    <p:extLst>
      <p:ext uri="{BB962C8B-B14F-4D97-AF65-F5344CB8AC3E}">
        <p14:creationId xmlns:p14="http://schemas.microsoft.com/office/powerpoint/2010/main" val="373535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B0C2-F164-66C2-C467-80F2891958ED}"/>
              </a:ext>
            </a:extLst>
          </p:cNvPr>
          <p:cNvSpPr>
            <a:spLocks noGrp="1"/>
          </p:cNvSpPr>
          <p:nvPr>
            <p:ph type="title"/>
          </p:nvPr>
        </p:nvSpPr>
        <p:spPr>
          <a:xfrm>
            <a:off x="913795" y="314178"/>
            <a:ext cx="10353762" cy="1059767"/>
          </a:xfrm>
        </p:spPr>
        <p:txBody>
          <a:bodyPr/>
          <a:lstStyle/>
          <a:p>
            <a:r>
              <a:rPr lang="en-IN" dirty="0"/>
              <a:t>Data Information</a:t>
            </a:r>
          </a:p>
        </p:txBody>
      </p:sp>
      <p:pic>
        <p:nvPicPr>
          <p:cNvPr id="5" name="Content Placeholder 4">
            <a:extLst>
              <a:ext uri="{FF2B5EF4-FFF2-40B4-BE49-F238E27FC236}">
                <a16:creationId xmlns:a16="http://schemas.microsoft.com/office/drawing/2014/main" id="{A848F994-505D-DE67-4D15-7E1FCC80F2A8}"/>
              </a:ext>
            </a:extLst>
          </p:cNvPr>
          <p:cNvPicPr>
            <a:picLocks noGrp="1" noChangeAspect="1"/>
          </p:cNvPicPr>
          <p:nvPr>
            <p:ph idx="1"/>
          </p:nvPr>
        </p:nvPicPr>
        <p:blipFill>
          <a:blip r:embed="rId2"/>
          <a:stretch>
            <a:fillRect/>
          </a:stretch>
        </p:blipFill>
        <p:spPr>
          <a:xfrm>
            <a:off x="426720" y="1242647"/>
            <a:ext cx="11497994" cy="5434818"/>
          </a:xfrm>
        </p:spPr>
      </p:pic>
    </p:spTree>
    <p:extLst>
      <p:ext uri="{BB962C8B-B14F-4D97-AF65-F5344CB8AC3E}">
        <p14:creationId xmlns:p14="http://schemas.microsoft.com/office/powerpoint/2010/main" val="1511437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C342-0BE0-C82E-FDE5-505B5D5B92C0}"/>
              </a:ext>
            </a:extLst>
          </p:cNvPr>
          <p:cNvSpPr>
            <a:spLocks noGrp="1"/>
          </p:cNvSpPr>
          <p:nvPr>
            <p:ph type="title"/>
          </p:nvPr>
        </p:nvSpPr>
        <p:spPr>
          <a:xfrm>
            <a:off x="913795" y="196948"/>
            <a:ext cx="10353762" cy="1158240"/>
          </a:xfrm>
        </p:spPr>
        <p:txBody>
          <a:bodyPr/>
          <a:lstStyle/>
          <a:p>
            <a:r>
              <a:rPr lang="en-IN" dirty="0"/>
              <a:t>Data Cleaning</a:t>
            </a:r>
          </a:p>
        </p:txBody>
      </p:sp>
      <p:pic>
        <p:nvPicPr>
          <p:cNvPr id="5" name="Content Placeholder 4">
            <a:extLst>
              <a:ext uri="{FF2B5EF4-FFF2-40B4-BE49-F238E27FC236}">
                <a16:creationId xmlns:a16="http://schemas.microsoft.com/office/drawing/2014/main" id="{6EF04B66-9DA3-CF7A-FC5C-2141DEF578E4}"/>
              </a:ext>
            </a:extLst>
          </p:cNvPr>
          <p:cNvPicPr>
            <a:picLocks noGrp="1" noChangeAspect="1"/>
          </p:cNvPicPr>
          <p:nvPr>
            <p:ph idx="1"/>
          </p:nvPr>
        </p:nvPicPr>
        <p:blipFill>
          <a:blip r:embed="rId2"/>
          <a:stretch>
            <a:fillRect/>
          </a:stretch>
        </p:blipFill>
        <p:spPr>
          <a:xfrm>
            <a:off x="525195" y="1284850"/>
            <a:ext cx="11366694" cy="5045612"/>
          </a:xfrm>
        </p:spPr>
      </p:pic>
    </p:spTree>
    <p:extLst>
      <p:ext uri="{BB962C8B-B14F-4D97-AF65-F5344CB8AC3E}">
        <p14:creationId xmlns:p14="http://schemas.microsoft.com/office/powerpoint/2010/main" val="454824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6479-7775-CB5C-E234-3DFC61C074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3C075B-E007-3FB1-B9B8-4B3D20CF045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3FD2F6-0767-34A3-D70C-33A9BABFE36B}"/>
              </a:ext>
            </a:extLst>
          </p:cNvPr>
          <p:cNvPicPr>
            <a:picLocks noChangeAspect="1"/>
          </p:cNvPicPr>
          <p:nvPr/>
        </p:nvPicPr>
        <p:blipFill>
          <a:blip r:embed="rId2"/>
          <a:stretch>
            <a:fillRect/>
          </a:stretch>
        </p:blipFill>
        <p:spPr>
          <a:xfrm>
            <a:off x="384517" y="197620"/>
            <a:ext cx="11690252" cy="6462760"/>
          </a:xfrm>
          <a:prstGeom prst="rect">
            <a:avLst/>
          </a:prstGeom>
        </p:spPr>
      </p:pic>
    </p:spTree>
    <p:extLst>
      <p:ext uri="{BB962C8B-B14F-4D97-AF65-F5344CB8AC3E}">
        <p14:creationId xmlns:p14="http://schemas.microsoft.com/office/powerpoint/2010/main" val="559661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{06411234-B90A-4DF0-B5B3-067A15BDA4E3}tf12214701_win32</Template>
  <TotalTime>3248</TotalTime>
  <Words>1156</Words>
  <Application>Microsoft Office PowerPoint</Application>
  <PresentationFormat>Widescreen</PresentationFormat>
  <Paragraphs>83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Goudy Old Style</vt:lpstr>
      <vt:lpstr>Helvetica Neue</vt:lpstr>
      <vt:lpstr>Wingdings 2</vt:lpstr>
      <vt:lpstr>SlateVTI</vt:lpstr>
      <vt:lpstr>E-retail factors for customer activation and retention</vt:lpstr>
      <vt:lpstr>Abstract</vt:lpstr>
      <vt:lpstr>Project Ouline/Stages</vt:lpstr>
      <vt:lpstr>Importing Dependencies</vt:lpstr>
      <vt:lpstr>Loading Data</vt:lpstr>
      <vt:lpstr>Exploratory Data Analysis</vt:lpstr>
      <vt:lpstr>Data Information</vt:lpstr>
      <vt:lpstr>Data Cleaning</vt:lpstr>
      <vt:lpstr>PowerPoint Presentation</vt:lpstr>
      <vt:lpstr>Data Segmentation</vt:lpstr>
      <vt:lpstr>Visualisation</vt:lpstr>
      <vt:lpstr>Univariate Analysis</vt:lpstr>
      <vt:lpstr>PowerPoint Presentation</vt:lpstr>
      <vt:lpstr>Bi-variate Analysis</vt:lpstr>
      <vt:lpstr>PowerPoint Presentation</vt:lpstr>
      <vt:lpstr>Data Preprocessing</vt:lpstr>
      <vt:lpstr>Deviding Data into feature/target</vt:lpstr>
      <vt:lpstr>Encoding The Categorical Columns</vt:lpstr>
      <vt:lpstr>Scaling</vt:lpstr>
      <vt:lpstr>Creating ML Model </vt:lpstr>
      <vt:lpstr>Train Test Split</vt:lpstr>
      <vt:lpstr>Model Fitting</vt:lpstr>
      <vt:lpstr>Cross-Validation</vt:lpstr>
      <vt:lpstr>Ensemble Technique</vt:lpstr>
      <vt:lpstr>PowerPoint Presentation</vt:lpstr>
      <vt:lpstr>Model Tuning</vt:lpstr>
      <vt:lpstr>Model Saving</vt:lpstr>
      <vt:lpstr>Conclusion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E-retail factors for customer activation and retention</dc:title>
  <dc:creator>Sarla Thakur</dc:creator>
  <cp:lastModifiedBy>Sarla Thakur</cp:lastModifiedBy>
  <cp:revision>1</cp:revision>
  <dcterms:created xsi:type="dcterms:W3CDTF">2023-01-10T10:26:47Z</dcterms:created>
  <dcterms:modified xsi:type="dcterms:W3CDTF">2023-01-12T16:35:16Z</dcterms:modified>
</cp:coreProperties>
</file>